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639" r:id="rId2"/>
    <p:sldId id="1669" r:id="rId3"/>
    <p:sldId id="983" r:id="rId4"/>
    <p:sldId id="2657" r:id="rId5"/>
    <p:sldId id="2502" r:id="rId6"/>
    <p:sldId id="2665" r:id="rId7"/>
    <p:sldId id="2666" r:id="rId8"/>
    <p:sldId id="2667" r:id="rId9"/>
    <p:sldId id="2663" r:id="rId10"/>
    <p:sldId id="2495" r:id="rId11"/>
    <p:sldId id="2399" r:id="rId12"/>
    <p:sldId id="2538" r:id="rId13"/>
    <p:sldId id="2640" r:id="rId14"/>
    <p:sldId id="2642" r:id="rId15"/>
    <p:sldId id="2537" r:id="rId16"/>
    <p:sldId id="643" r:id="rId17"/>
    <p:sldId id="2661" r:id="rId18"/>
    <p:sldId id="2662" r:id="rId19"/>
    <p:sldId id="2664" r:id="rId20"/>
    <p:sldId id="268" r:id="rId21"/>
    <p:sldId id="988" r:id="rId22"/>
    <p:sldId id="985" r:id="rId23"/>
    <p:sldId id="987" r:id="rId24"/>
    <p:sldId id="2436" r:id="rId25"/>
    <p:sldId id="2539" r:id="rId26"/>
    <p:sldId id="2650" r:id="rId27"/>
    <p:sldId id="2536" r:id="rId28"/>
    <p:sldId id="2474" r:id="rId29"/>
    <p:sldId id="2496" r:id="rId30"/>
    <p:sldId id="2499" r:id="rId31"/>
    <p:sldId id="2419" r:id="rId32"/>
    <p:sldId id="2550" r:id="rId33"/>
    <p:sldId id="2541" r:id="rId34"/>
    <p:sldId id="2517" r:id="rId35"/>
    <p:sldId id="2518" r:id="rId36"/>
    <p:sldId id="2427" r:id="rId37"/>
    <p:sldId id="1227" r:id="rId38"/>
    <p:sldId id="1228" r:id="rId39"/>
    <p:sldId id="1229" r:id="rId40"/>
    <p:sldId id="2494" r:id="rId41"/>
    <p:sldId id="256" r:id="rId42"/>
    <p:sldId id="2542" r:id="rId43"/>
    <p:sldId id="2400" r:id="rId44"/>
    <p:sldId id="2500" r:id="rId45"/>
    <p:sldId id="2543" r:id="rId46"/>
    <p:sldId id="2446" r:id="rId47"/>
    <p:sldId id="2548" r:id="rId48"/>
    <p:sldId id="2498" r:id="rId49"/>
    <p:sldId id="2549" r:id="rId50"/>
    <p:sldId id="2522" r:id="rId51"/>
    <p:sldId id="2544" r:id="rId52"/>
    <p:sldId id="2658" r:id="rId53"/>
    <p:sldId id="2545" r:id="rId54"/>
    <p:sldId id="2641" r:id="rId55"/>
    <p:sldId id="2643" r:id="rId56"/>
    <p:sldId id="2656" r:id="rId57"/>
    <p:sldId id="2546" r:id="rId58"/>
    <p:sldId id="2660" r:id="rId59"/>
    <p:sldId id="2424" r:id="rId60"/>
    <p:sldId id="2648" r:id="rId61"/>
    <p:sldId id="2646" r:id="rId62"/>
    <p:sldId id="2647" r:id="rId63"/>
    <p:sldId id="2649" r:id="rId64"/>
    <p:sldId id="2651" r:id="rId65"/>
    <p:sldId id="2652" r:id="rId66"/>
    <p:sldId id="2653" r:id="rId67"/>
    <p:sldId id="2654" r:id="rId68"/>
    <p:sldId id="2547" r:id="rId69"/>
    <p:sldId id="2644" r:id="rId70"/>
    <p:sldId id="2659" r:id="rId71"/>
    <p:sldId id="1035" r:id="rId72"/>
    <p:sldId id="994" r:id="rId73"/>
    <p:sldId id="998" r:id="rId74"/>
    <p:sldId id="999" r:id="rId75"/>
    <p:sldId id="1226" r:id="rId76"/>
    <p:sldId id="2523"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8D4085-0525-4260-A9DE-1C0E0F8AFADD}" type="datetimeFigureOut">
              <a:rPr lang="en-US" smtClean="0"/>
              <a:t>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21F65E-546B-4D2A-835C-3A5AE3331804}" type="slidenum">
              <a:rPr lang="en-US" smtClean="0"/>
              <a:t>‹#›</a:t>
            </a:fld>
            <a:endParaRPr lang="en-US"/>
          </a:p>
        </p:txBody>
      </p:sp>
    </p:spTree>
    <p:extLst>
      <p:ext uri="{BB962C8B-B14F-4D97-AF65-F5344CB8AC3E}">
        <p14:creationId xmlns:p14="http://schemas.microsoft.com/office/powerpoint/2010/main" val="2425927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26E83-7437-4C91-AC8C-EA6632B66E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4A1CFD-6250-4B22-95C0-9D75DCA957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228966-638F-4D9F-90A8-9F100C250F94}"/>
              </a:ext>
            </a:extLst>
          </p:cNvPr>
          <p:cNvSpPr>
            <a:spLocks noGrp="1"/>
          </p:cNvSpPr>
          <p:nvPr>
            <p:ph type="dt" sz="half" idx="10"/>
          </p:nvPr>
        </p:nvSpPr>
        <p:spPr/>
        <p:txBody>
          <a:bodyPr/>
          <a:lstStyle/>
          <a:p>
            <a:fld id="{B33F4A05-A7C7-4C13-A4DB-81B68B44A019}" type="datetimeFigureOut">
              <a:rPr lang="en-US" smtClean="0"/>
              <a:t>12/5/2025</a:t>
            </a:fld>
            <a:endParaRPr lang="en-US"/>
          </a:p>
        </p:txBody>
      </p:sp>
      <p:sp>
        <p:nvSpPr>
          <p:cNvPr id="5" name="Footer Placeholder 4">
            <a:extLst>
              <a:ext uri="{FF2B5EF4-FFF2-40B4-BE49-F238E27FC236}">
                <a16:creationId xmlns:a16="http://schemas.microsoft.com/office/drawing/2014/main" id="{3720E5A9-54FA-4032-9B01-E330C74000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FAE3B5-9A08-4A66-AF38-B9DC1671C644}"/>
              </a:ext>
            </a:extLst>
          </p:cNvPr>
          <p:cNvSpPr>
            <a:spLocks noGrp="1"/>
          </p:cNvSpPr>
          <p:nvPr>
            <p:ph type="sldNum" sz="quarter" idx="12"/>
          </p:nvPr>
        </p:nvSpPr>
        <p:spPr/>
        <p:txBody>
          <a:bodyPr/>
          <a:lstStyle/>
          <a:p>
            <a:fld id="{C62499B9-5512-4046-BC8B-AF13CABEF1C5}" type="slidenum">
              <a:rPr lang="en-US" smtClean="0"/>
              <a:t>‹#›</a:t>
            </a:fld>
            <a:endParaRPr lang="en-US"/>
          </a:p>
        </p:txBody>
      </p:sp>
    </p:spTree>
    <p:extLst>
      <p:ext uri="{BB962C8B-B14F-4D97-AF65-F5344CB8AC3E}">
        <p14:creationId xmlns:p14="http://schemas.microsoft.com/office/powerpoint/2010/main" val="162157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0D6A3-64AE-43FF-9EF1-B9E107651A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417A9C-4C69-4169-9072-956323B625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DADF47-9FB8-4E7C-8C1A-E1988290FD03}"/>
              </a:ext>
            </a:extLst>
          </p:cNvPr>
          <p:cNvSpPr>
            <a:spLocks noGrp="1"/>
          </p:cNvSpPr>
          <p:nvPr>
            <p:ph type="dt" sz="half" idx="10"/>
          </p:nvPr>
        </p:nvSpPr>
        <p:spPr/>
        <p:txBody>
          <a:bodyPr/>
          <a:lstStyle/>
          <a:p>
            <a:fld id="{B33F4A05-A7C7-4C13-A4DB-81B68B44A019}" type="datetimeFigureOut">
              <a:rPr lang="en-US" smtClean="0"/>
              <a:t>12/5/2025</a:t>
            </a:fld>
            <a:endParaRPr lang="en-US"/>
          </a:p>
        </p:txBody>
      </p:sp>
      <p:sp>
        <p:nvSpPr>
          <p:cNvPr id="5" name="Footer Placeholder 4">
            <a:extLst>
              <a:ext uri="{FF2B5EF4-FFF2-40B4-BE49-F238E27FC236}">
                <a16:creationId xmlns:a16="http://schemas.microsoft.com/office/drawing/2014/main" id="{FEEECB86-D6C9-419D-A3CA-946B566AC3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B642B5-087A-4900-BBB6-78B77E5DB00E}"/>
              </a:ext>
            </a:extLst>
          </p:cNvPr>
          <p:cNvSpPr>
            <a:spLocks noGrp="1"/>
          </p:cNvSpPr>
          <p:nvPr>
            <p:ph type="sldNum" sz="quarter" idx="12"/>
          </p:nvPr>
        </p:nvSpPr>
        <p:spPr/>
        <p:txBody>
          <a:bodyPr/>
          <a:lstStyle/>
          <a:p>
            <a:fld id="{C62499B9-5512-4046-BC8B-AF13CABEF1C5}" type="slidenum">
              <a:rPr lang="en-US" smtClean="0"/>
              <a:t>‹#›</a:t>
            </a:fld>
            <a:endParaRPr lang="en-US"/>
          </a:p>
        </p:txBody>
      </p:sp>
    </p:spTree>
    <p:extLst>
      <p:ext uri="{BB962C8B-B14F-4D97-AF65-F5344CB8AC3E}">
        <p14:creationId xmlns:p14="http://schemas.microsoft.com/office/powerpoint/2010/main" val="3512877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787AE1-962E-451B-8C52-4B05689366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98EF7C-904C-4A52-AE6D-E3166DAA1B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34887E-419F-43CF-8DCC-6874D71A90E4}"/>
              </a:ext>
            </a:extLst>
          </p:cNvPr>
          <p:cNvSpPr>
            <a:spLocks noGrp="1"/>
          </p:cNvSpPr>
          <p:nvPr>
            <p:ph type="dt" sz="half" idx="10"/>
          </p:nvPr>
        </p:nvSpPr>
        <p:spPr/>
        <p:txBody>
          <a:bodyPr/>
          <a:lstStyle/>
          <a:p>
            <a:fld id="{B33F4A05-A7C7-4C13-A4DB-81B68B44A019}" type="datetimeFigureOut">
              <a:rPr lang="en-US" smtClean="0"/>
              <a:t>12/5/2025</a:t>
            </a:fld>
            <a:endParaRPr lang="en-US"/>
          </a:p>
        </p:txBody>
      </p:sp>
      <p:sp>
        <p:nvSpPr>
          <p:cNvPr id="5" name="Footer Placeholder 4">
            <a:extLst>
              <a:ext uri="{FF2B5EF4-FFF2-40B4-BE49-F238E27FC236}">
                <a16:creationId xmlns:a16="http://schemas.microsoft.com/office/drawing/2014/main" id="{6D3ADF71-9A80-4944-AC29-5B0EE073CE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95597A-73F4-4907-8B57-27124C624437}"/>
              </a:ext>
            </a:extLst>
          </p:cNvPr>
          <p:cNvSpPr>
            <a:spLocks noGrp="1"/>
          </p:cNvSpPr>
          <p:nvPr>
            <p:ph type="sldNum" sz="quarter" idx="12"/>
          </p:nvPr>
        </p:nvSpPr>
        <p:spPr/>
        <p:txBody>
          <a:bodyPr/>
          <a:lstStyle/>
          <a:p>
            <a:fld id="{C62499B9-5512-4046-BC8B-AF13CABEF1C5}" type="slidenum">
              <a:rPr lang="en-US" smtClean="0"/>
              <a:t>‹#›</a:t>
            </a:fld>
            <a:endParaRPr lang="en-US"/>
          </a:p>
        </p:txBody>
      </p:sp>
    </p:spTree>
    <p:extLst>
      <p:ext uri="{BB962C8B-B14F-4D97-AF65-F5344CB8AC3E}">
        <p14:creationId xmlns:p14="http://schemas.microsoft.com/office/powerpoint/2010/main" val="2688923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9F9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148179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AF6C-25B9-4DF1-9FE9-2D26BF1611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487F69-6CB9-4B9F-AFF6-8B0559BC06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C996CD-7B77-4497-B355-360F3C77971C}"/>
              </a:ext>
            </a:extLst>
          </p:cNvPr>
          <p:cNvSpPr>
            <a:spLocks noGrp="1"/>
          </p:cNvSpPr>
          <p:nvPr>
            <p:ph type="dt" sz="half" idx="10"/>
          </p:nvPr>
        </p:nvSpPr>
        <p:spPr/>
        <p:txBody>
          <a:bodyPr/>
          <a:lstStyle/>
          <a:p>
            <a:fld id="{B33F4A05-A7C7-4C13-A4DB-81B68B44A019}" type="datetimeFigureOut">
              <a:rPr lang="en-US" smtClean="0"/>
              <a:t>12/5/2025</a:t>
            </a:fld>
            <a:endParaRPr lang="en-US"/>
          </a:p>
        </p:txBody>
      </p:sp>
      <p:sp>
        <p:nvSpPr>
          <p:cNvPr id="5" name="Footer Placeholder 4">
            <a:extLst>
              <a:ext uri="{FF2B5EF4-FFF2-40B4-BE49-F238E27FC236}">
                <a16:creationId xmlns:a16="http://schemas.microsoft.com/office/drawing/2014/main" id="{66426BFB-DE8D-478B-8F03-C7B768EA77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81B0CD-652B-4CF7-B015-530F3C003B15}"/>
              </a:ext>
            </a:extLst>
          </p:cNvPr>
          <p:cNvSpPr>
            <a:spLocks noGrp="1"/>
          </p:cNvSpPr>
          <p:nvPr>
            <p:ph type="sldNum" sz="quarter" idx="12"/>
          </p:nvPr>
        </p:nvSpPr>
        <p:spPr/>
        <p:txBody>
          <a:bodyPr/>
          <a:lstStyle/>
          <a:p>
            <a:fld id="{C62499B9-5512-4046-BC8B-AF13CABEF1C5}" type="slidenum">
              <a:rPr lang="en-US" smtClean="0"/>
              <a:t>‹#›</a:t>
            </a:fld>
            <a:endParaRPr lang="en-US"/>
          </a:p>
        </p:txBody>
      </p:sp>
    </p:spTree>
    <p:extLst>
      <p:ext uri="{BB962C8B-B14F-4D97-AF65-F5344CB8AC3E}">
        <p14:creationId xmlns:p14="http://schemas.microsoft.com/office/powerpoint/2010/main" val="2150288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B0026-A803-46A7-B0E8-CAC8FE98B0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2A5C85-082C-4163-93B3-9A98901DF3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E07EEA-CFDD-45F8-86A2-69EB0B7FCB53}"/>
              </a:ext>
            </a:extLst>
          </p:cNvPr>
          <p:cNvSpPr>
            <a:spLocks noGrp="1"/>
          </p:cNvSpPr>
          <p:nvPr>
            <p:ph type="dt" sz="half" idx="10"/>
          </p:nvPr>
        </p:nvSpPr>
        <p:spPr/>
        <p:txBody>
          <a:bodyPr/>
          <a:lstStyle/>
          <a:p>
            <a:fld id="{B33F4A05-A7C7-4C13-A4DB-81B68B44A019}" type="datetimeFigureOut">
              <a:rPr lang="en-US" smtClean="0"/>
              <a:t>12/5/2025</a:t>
            </a:fld>
            <a:endParaRPr lang="en-US"/>
          </a:p>
        </p:txBody>
      </p:sp>
      <p:sp>
        <p:nvSpPr>
          <p:cNvPr id="5" name="Footer Placeholder 4">
            <a:extLst>
              <a:ext uri="{FF2B5EF4-FFF2-40B4-BE49-F238E27FC236}">
                <a16:creationId xmlns:a16="http://schemas.microsoft.com/office/drawing/2014/main" id="{AFBC7B4E-86D1-441A-A7F3-31FB6E3841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E2B33B-1ABE-472D-9991-81461B546010}"/>
              </a:ext>
            </a:extLst>
          </p:cNvPr>
          <p:cNvSpPr>
            <a:spLocks noGrp="1"/>
          </p:cNvSpPr>
          <p:nvPr>
            <p:ph type="sldNum" sz="quarter" idx="12"/>
          </p:nvPr>
        </p:nvSpPr>
        <p:spPr/>
        <p:txBody>
          <a:bodyPr/>
          <a:lstStyle/>
          <a:p>
            <a:fld id="{C62499B9-5512-4046-BC8B-AF13CABEF1C5}" type="slidenum">
              <a:rPr lang="en-US" smtClean="0"/>
              <a:t>‹#›</a:t>
            </a:fld>
            <a:endParaRPr lang="en-US"/>
          </a:p>
        </p:txBody>
      </p:sp>
    </p:spTree>
    <p:extLst>
      <p:ext uri="{BB962C8B-B14F-4D97-AF65-F5344CB8AC3E}">
        <p14:creationId xmlns:p14="http://schemas.microsoft.com/office/powerpoint/2010/main" val="1041031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3B073-B522-4F84-9C6B-FEC4A3238C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2D4E8F-15B2-495F-8030-092629DC8D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402734-CDFC-49E5-95C4-7E0BB24C0D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F0EDE4-9114-4AF5-8E4D-65B6CBB381A3}"/>
              </a:ext>
            </a:extLst>
          </p:cNvPr>
          <p:cNvSpPr>
            <a:spLocks noGrp="1"/>
          </p:cNvSpPr>
          <p:nvPr>
            <p:ph type="dt" sz="half" idx="10"/>
          </p:nvPr>
        </p:nvSpPr>
        <p:spPr/>
        <p:txBody>
          <a:bodyPr/>
          <a:lstStyle/>
          <a:p>
            <a:fld id="{B33F4A05-A7C7-4C13-A4DB-81B68B44A019}" type="datetimeFigureOut">
              <a:rPr lang="en-US" smtClean="0"/>
              <a:t>12/5/2025</a:t>
            </a:fld>
            <a:endParaRPr lang="en-US"/>
          </a:p>
        </p:txBody>
      </p:sp>
      <p:sp>
        <p:nvSpPr>
          <p:cNvPr id="6" name="Footer Placeholder 5">
            <a:extLst>
              <a:ext uri="{FF2B5EF4-FFF2-40B4-BE49-F238E27FC236}">
                <a16:creationId xmlns:a16="http://schemas.microsoft.com/office/drawing/2014/main" id="{997721B9-45A7-4EA3-B35C-3FC192748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564886-C544-4974-8CE4-3876D848727F}"/>
              </a:ext>
            </a:extLst>
          </p:cNvPr>
          <p:cNvSpPr>
            <a:spLocks noGrp="1"/>
          </p:cNvSpPr>
          <p:nvPr>
            <p:ph type="sldNum" sz="quarter" idx="12"/>
          </p:nvPr>
        </p:nvSpPr>
        <p:spPr/>
        <p:txBody>
          <a:bodyPr/>
          <a:lstStyle/>
          <a:p>
            <a:fld id="{C62499B9-5512-4046-BC8B-AF13CABEF1C5}" type="slidenum">
              <a:rPr lang="en-US" smtClean="0"/>
              <a:t>‹#›</a:t>
            </a:fld>
            <a:endParaRPr lang="en-US"/>
          </a:p>
        </p:txBody>
      </p:sp>
    </p:spTree>
    <p:extLst>
      <p:ext uri="{BB962C8B-B14F-4D97-AF65-F5344CB8AC3E}">
        <p14:creationId xmlns:p14="http://schemas.microsoft.com/office/powerpoint/2010/main" val="1350217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8814D-ABB8-46BB-9EEE-A04D261636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AC12B1-79AB-4B8F-B01F-BC91E3A8A1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41DD37-38C3-4EC4-BC54-8A528888CF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AC0923-F336-4148-B7C9-6A03F4E1A5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6AA7E8-1940-4756-B301-514B01BED7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6A22B5-9577-4FDF-A0F3-414D348A6B73}"/>
              </a:ext>
            </a:extLst>
          </p:cNvPr>
          <p:cNvSpPr>
            <a:spLocks noGrp="1"/>
          </p:cNvSpPr>
          <p:nvPr>
            <p:ph type="dt" sz="half" idx="10"/>
          </p:nvPr>
        </p:nvSpPr>
        <p:spPr/>
        <p:txBody>
          <a:bodyPr/>
          <a:lstStyle/>
          <a:p>
            <a:fld id="{B33F4A05-A7C7-4C13-A4DB-81B68B44A019}" type="datetimeFigureOut">
              <a:rPr lang="en-US" smtClean="0"/>
              <a:t>12/5/2025</a:t>
            </a:fld>
            <a:endParaRPr lang="en-US"/>
          </a:p>
        </p:txBody>
      </p:sp>
      <p:sp>
        <p:nvSpPr>
          <p:cNvPr id="8" name="Footer Placeholder 7">
            <a:extLst>
              <a:ext uri="{FF2B5EF4-FFF2-40B4-BE49-F238E27FC236}">
                <a16:creationId xmlns:a16="http://schemas.microsoft.com/office/drawing/2014/main" id="{08A3E3E3-07F7-4826-B66F-7AE9FFB4DE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06A85E-C022-4E72-8239-0CE9ED94BDB8}"/>
              </a:ext>
            </a:extLst>
          </p:cNvPr>
          <p:cNvSpPr>
            <a:spLocks noGrp="1"/>
          </p:cNvSpPr>
          <p:nvPr>
            <p:ph type="sldNum" sz="quarter" idx="12"/>
          </p:nvPr>
        </p:nvSpPr>
        <p:spPr/>
        <p:txBody>
          <a:bodyPr/>
          <a:lstStyle/>
          <a:p>
            <a:fld id="{C62499B9-5512-4046-BC8B-AF13CABEF1C5}" type="slidenum">
              <a:rPr lang="en-US" smtClean="0"/>
              <a:t>‹#›</a:t>
            </a:fld>
            <a:endParaRPr lang="en-US"/>
          </a:p>
        </p:txBody>
      </p:sp>
    </p:spTree>
    <p:extLst>
      <p:ext uri="{BB962C8B-B14F-4D97-AF65-F5344CB8AC3E}">
        <p14:creationId xmlns:p14="http://schemas.microsoft.com/office/powerpoint/2010/main" val="1592074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F3FCE-8D30-4432-ADFD-A0E0988157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3BCFC9-2111-4CA3-BE20-7373483142E8}"/>
              </a:ext>
            </a:extLst>
          </p:cNvPr>
          <p:cNvSpPr>
            <a:spLocks noGrp="1"/>
          </p:cNvSpPr>
          <p:nvPr>
            <p:ph type="dt" sz="half" idx="10"/>
          </p:nvPr>
        </p:nvSpPr>
        <p:spPr/>
        <p:txBody>
          <a:bodyPr/>
          <a:lstStyle/>
          <a:p>
            <a:fld id="{B33F4A05-A7C7-4C13-A4DB-81B68B44A019}" type="datetimeFigureOut">
              <a:rPr lang="en-US" smtClean="0"/>
              <a:t>12/5/2025</a:t>
            </a:fld>
            <a:endParaRPr lang="en-US"/>
          </a:p>
        </p:txBody>
      </p:sp>
      <p:sp>
        <p:nvSpPr>
          <p:cNvPr id="4" name="Footer Placeholder 3">
            <a:extLst>
              <a:ext uri="{FF2B5EF4-FFF2-40B4-BE49-F238E27FC236}">
                <a16:creationId xmlns:a16="http://schemas.microsoft.com/office/drawing/2014/main" id="{54312F28-935D-44D5-AD70-65FC13A216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D068C3-6141-4A7B-B984-F960D1980BF9}"/>
              </a:ext>
            </a:extLst>
          </p:cNvPr>
          <p:cNvSpPr>
            <a:spLocks noGrp="1"/>
          </p:cNvSpPr>
          <p:nvPr>
            <p:ph type="sldNum" sz="quarter" idx="12"/>
          </p:nvPr>
        </p:nvSpPr>
        <p:spPr/>
        <p:txBody>
          <a:bodyPr/>
          <a:lstStyle/>
          <a:p>
            <a:fld id="{C62499B9-5512-4046-BC8B-AF13CABEF1C5}" type="slidenum">
              <a:rPr lang="en-US" smtClean="0"/>
              <a:t>‹#›</a:t>
            </a:fld>
            <a:endParaRPr lang="en-US"/>
          </a:p>
        </p:txBody>
      </p:sp>
    </p:spTree>
    <p:extLst>
      <p:ext uri="{BB962C8B-B14F-4D97-AF65-F5344CB8AC3E}">
        <p14:creationId xmlns:p14="http://schemas.microsoft.com/office/powerpoint/2010/main" val="4154034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2F506E-C64E-42ED-B932-DBF0EEC73914}"/>
              </a:ext>
            </a:extLst>
          </p:cNvPr>
          <p:cNvSpPr>
            <a:spLocks noGrp="1"/>
          </p:cNvSpPr>
          <p:nvPr>
            <p:ph type="dt" sz="half" idx="10"/>
          </p:nvPr>
        </p:nvSpPr>
        <p:spPr/>
        <p:txBody>
          <a:bodyPr/>
          <a:lstStyle/>
          <a:p>
            <a:fld id="{B33F4A05-A7C7-4C13-A4DB-81B68B44A019}" type="datetimeFigureOut">
              <a:rPr lang="en-US" smtClean="0"/>
              <a:t>12/5/2025</a:t>
            </a:fld>
            <a:endParaRPr lang="en-US"/>
          </a:p>
        </p:txBody>
      </p:sp>
      <p:sp>
        <p:nvSpPr>
          <p:cNvPr id="3" name="Footer Placeholder 2">
            <a:extLst>
              <a:ext uri="{FF2B5EF4-FFF2-40B4-BE49-F238E27FC236}">
                <a16:creationId xmlns:a16="http://schemas.microsoft.com/office/drawing/2014/main" id="{CA49C3FF-A6CB-4670-92AC-398AB03B18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6BB887-B873-4601-B8DB-94B4D58B5521}"/>
              </a:ext>
            </a:extLst>
          </p:cNvPr>
          <p:cNvSpPr>
            <a:spLocks noGrp="1"/>
          </p:cNvSpPr>
          <p:nvPr>
            <p:ph type="sldNum" sz="quarter" idx="12"/>
          </p:nvPr>
        </p:nvSpPr>
        <p:spPr/>
        <p:txBody>
          <a:bodyPr/>
          <a:lstStyle/>
          <a:p>
            <a:fld id="{C62499B9-5512-4046-BC8B-AF13CABEF1C5}" type="slidenum">
              <a:rPr lang="en-US" smtClean="0"/>
              <a:t>‹#›</a:t>
            </a:fld>
            <a:endParaRPr lang="en-US"/>
          </a:p>
        </p:txBody>
      </p:sp>
    </p:spTree>
    <p:extLst>
      <p:ext uri="{BB962C8B-B14F-4D97-AF65-F5344CB8AC3E}">
        <p14:creationId xmlns:p14="http://schemas.microsoft.com/office/powerpoint/2010/main" val="1807216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DCD6-7C41-46E4-81C4-ED7DAEE612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A0CE05-3084-454C-8D3B-8B314687F9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FE0A69-D353-490C-9652-66DA30E239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A93295-E440-41E9-82AF-A7B62F4F50F6}"/>
              </a:ext>
            </a:extLst>
          </p:cNvPr>
          <p:cNvSpPr>
            <a:spLocks noGrp="1"/>
          </p:cNvSpPr>
          <p:nvPr>
            <p:ph type="dt" sz="half" idx="10"/>
          </p:nvPr>
        </p:nvSpPr>
        <p:spPr/>
        <p:txBody>
          <a:bodyPr/>
          <a:lstStyle/>
          <a:p>
            <a:fld id="{B33F4A05-A7C7-4C13-A4DB-81B68B44A019}" type="datetimeFigureOut">
              <a:rPr lang="en-US" smtClean="0"/>
              <a:t>12/5/2025</a:t>
            </a:fld>
            <a:endParaRPr lang="en-US"/>
          </a:p>
        </p:txBody>
      </p:sp>
      <p:sp>
        <p:nvSpPr>
          <p:cNvPr id="6" name="Footer Placeholder 5">
            <a:extLst>
              <a:ext uri="{FF2B5EF4-FFF2-40B4-BE49-F238E27FC236}">
                <a16:creationId xmlns:a16="http://schemas.microsoft.com/office/drawing/2014/main" id="{864C83D0-B210-461F-A695-5C7E247702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6E58F5-7532-45D2-8913-0F44CFFDF01A}"/>
              </a:ext>
            </a:extLst>
          </p:cNvPr>
          <p:cNvSpPr>
            <a:spLocks noGrp="1"/>
          </p:cNvSpPr>
          <p:nvPr>
            <p:ph type="sldNum" sz="quarter" idx="12"/>
          </p:nvPr>
        </p:nvSpPr>
        <p:spPr/>
        <p:txBody>
          <a:bodyPr/>
          <a:lstStyle/>
          <a:p>
            <a:fld id="{C62499B9-5512-4046-BC8B-AF13CABEF1C5}" type="slidenum">
              <a:rPr lang="en-US" smtClean="0"/>
              <a:t>‹#›</a:t>
            </a:fld>
            <a:endParaRPr lang="en-US"/>
          </a:p>
        </p:txBody>
      </p:sp>
    </p:spTree>
    <p:extLst>
      <p:ext uri="{BB962C8B-B14F-4D97-AF65-F5344CB8AC3E}">
        <p14:creationId xmlns:p14="http://schemas.microsoft.com/office/powerpoint/2010/main" val="1887637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51AA3-9D8C-4F00-A381-5B66004128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CFF785-C139-467C-B4BD-3C3C3847A0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4F92EF-5626-4AF9-8D8E-FA85343CC2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D19297-1B5D-4313-AF49-D7D20F29875F}"/>
              </a:ext>
            </a:extLst>
          </p:cNvPr>
          <p:cNvSpPr>
            <a:spLocks noGrp="1"/>
          </p:cNvSpPr>
          <p:nvPr>
            <p:ph type="dt" sz="half" idx="10"/>
          </p:nvPr>
        </p:nvSpPr>
        <p:spPr/>
        <p:txBody>
          <a:bodyPr/>
          <a:lstStyle/>
          <a:p>
            <a:fld id="{B33F4A05-A7C7-4C13-A4DB-81B68B44A019}" type="datetimeFigureOut">
              <a:rPr lang="en-US" smtClean="0"/>
              <a:t>12/5/2025</a:t>
            </a:fld>
            <a:endParaRPr lang="en-US"/>
          </a:p>
        </p:txBody>
      </p:sp>
      <p:sp>
        <p:nvSpPr>
          <p:cNvPr id="6" name="Footer Placeholder 5">
            <a:extLst>
              <a:ext uri="{FF2B5EF4-FFF2-40B4-BE49-F238E27FC236}">
                <a16:creationId xmlns:a16="http://schemas.microsoft.com/office/drawing/2014/main" id="{C11D6B16-9736-4393-AF05-DF6A9AA3C0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32A7F2-3259-4633-A26E-E4F098EA848B}"/>
              </a:ext>
            </a:extLst>
          </p:cNvPr>
          <p:cNvSpPr>
            <a:spLocks noGrp="1"/>
          </p:cNvSpPr>
          <p:nvPr>
            <p:ph type="sldNum" sz="quarter" idx="12"/>
          </p:nvPr>
        </p:nvSpPr>
        <p:spPr/>
        <p:txBody>
          <a:bodyPr/>
          <a:lstStyle/>
          <a:p>
            <a:fld id="{C62499B9-5512-4046-BC8B-AF13CABEF1C5}" type="slidenum">
              <a:rPr lang="en-US" smtClean="0"/>
              <a:t>‹#›</a:t>
            </a:fld>
            <a:endParaRPr lang="en-US"/>
          </a:p>
        </p:txBody>
      </p:sp>
    </p:spTree>
    <p:extLst>
      <p:ext uri="{BB962C8B-B14F-4D97-AF65-F5344CB8AC3E}">
        <p14:creationId xmlns:p14="http://schemas.microsoft.com/office/powerpoint/2010/main" val="3071147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7C33ED-429C-456D-A392-DD8EF6C0C8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DF82B6-C241-447F-A016-6B2A4E60BA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83B1C-F331-48FC-A93F-054CD63AB9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3F4A05-A7C7-4C13-A4DB-81B68B44A019}" type="datetimeFigureOut">
              <a:rPr lang="en-US" smtClean="0"/>
              <a:t>12/5/2025</a:t>
            </a:fld>
            <a:endParaRPr lang="en-US"/>
          </a:p>
        </p:txBody>
      </p:sp>
      <p:sp>
        <p:nvSpPr>
          <p:cNvPr id="5" name="Footer Placeholder 4">
            <a:extLst>
              <a:ext uri="{FF2B5EF4-FFF2-40B4-BE49-F238E27FC236}">
                <a16:creationId xmlns:a16="http://schemas.microsoft.com/office/drawing/2014/main" id="{7D0697AB-D97F-4B3B-A207-350E3E70E8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B29B91-3B8F-4B63-A005-802805C9E0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2499B9-5512-4046-BC8B-AF13CABEF1C5}" type="slidenum">
              <a:rPr lang="en-US" smtClean="0"/>
              <a:t>‹#›</a:t>
            </a:fld>
            <a:endParaRPr lang="en-US"/>
          </a:p>
        </p:txBody>
      </p:sp>
    </p:spTree>
    <p:extLst>
      <p:ext uri="{BB962C8B-B14F-4D97-AF65-F5344CB8AC3E}">
        <p14:creationId xmlns:p14="http://schemas.microsoft.com/office/powerpoint/2010/main" val="24092828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rphp7.com/test/06/"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9.png"/><Relationship Id="rId2" Type="http://schemas.openxmlformats.org/officeDocument/2006/relationships/image" Target="../media/image35.emf"/><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emf"/><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emf"/><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emf"/><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emf"/><Relationship Id="rId7" Type="http://schemas.openxmlformats.org/officeDocument/2006/relationships/image" Target="../media/image15.png"/><Relationship Id="rId2" Type="http://schemas.openxmlformats.org/officeDocument/2006/relationships/image" Target="../media/image10.emf"/><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0.emf"/><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7.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7.png"/><Relationship Id="rId7" Type="http://schemas.openxmlformats.org/officeDocument/2006/relationships/image" Target="../media/image61.emf"/><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emf"/><Relationship Id="rId1" Type="http://schemas.openxmlformats.org/officeDocument/2006/relationships/slideLayout" Target="../slideLayouts/slideLayout2.xml"/><Relationship Id="rId5" Type="http://schemas.openxmlformats.org/officeDocument/2006/relationships/image" Target="../media/image20.emf"/><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4.em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6.em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66.emf"/></Relationships>
</file>

<file path=ppt/slides/_rels/slide49.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74.emf"/><Relationship Id="rId7"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77.emf"/><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emf"/><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emf"/><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emf"/><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38.png"/></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emf"/><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96.png"/></Relationships>
</file>

<file path=ppt/slides/_rels/slide7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97.png"/><Relationship Id="rId7" Type="http://schemas.openxmlformats.org/officeDocument/2006/relationships/image" Target="../media/image13.png"/><Relationship Id="rId2" Type="http://schemas.openxmlformats.org/officeDocument/2006/relationships/image" Target="../media/image10.emf"/><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99.emf"/><Relationship Id="rId4" Type="http://schemas.openxmlformats.org/officeDocument/2006/relationships/image" Target="../media/image98.png"/></Relationships>
</file>

<file path=ppt/slides/_rels/slide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0.emf"/><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8.png"/><Relationship Id="rId4" Type="http://schemas.openxmlformats.org/officeDocument/2006/relationships/image" Target="../media/image13.png"/></Relationships>
</file>

<file path=ppt/slides/_rels/slide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emf"/><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D9261F-94B0-47ED-9BC9-5CEC448871EC}"/>
              </a:ext>
            </a:extLst>
          </p:cNvPr>
          <p:cNvPicPr>
            <a:picLocks noChangeAspect="1"/>
          </p:cNvPicPr>
          <p:nvPr/>
        </p:nvPicPr>
        <p:blipFill>
          <a:blip r:embed="rId2"/>
          <a:stretch>
            <a:fillRect/>
          </a:stretch>
        </p:blipFill>
        <p:spPr>
          <a:xfrm>
            <a:off x="735644" y="880153"/>
            <a:ext cx="10852674" cy="4783800"/>
          </a:xfrm>
          <a:prstGeom prst="rect">
            <a:avLst/>
          </a:prstGeom>
          <a:ln w="85725" cmpd="thickThin">
            <a:solidFill>
              <a:schemeClr val="accent4">
                <a:lumMod val="60000"/>
                <a:lumOff val="40000"/>
              </a:schemeClr>
            </a:solidFill>
          </a:ln>
        </p:spPr>
      </p:pic>
      <p:sp>
        <p:nvSpPr>
          <p:cNvPr id="3" name="TextBox 2">
            <a:extLst>
              <a:ext uri="{FF2B5EF4-FFF2-40B4-BE49-F238E27FC236}">
                <a16:creationId xmlns:a16="http://schemas.microsoft.com/office/drawing/2014/main" id="{593886F9-45EC-4A0C-891C-E8512F747B8E}"/>
              </a:ext>
            </a:extLst>
          </p:cNvPr>
          <p:cNvSpPr txBox="1"/>
          <p:nvPr/>
        </p:nvSpPr>
        <p:spPr>
          <a:xfrm>
            <a:off x="5477522" y="1128728"/>
            <a:ext cx="6714478" cy="4154984"/>
          </a:xfrm>
          <a:prstGeom prst="rect">
            <a:avLst/>
          </a:prstGeom>
          <a:noFill/>
        </p:spPr>
        <p:txBody>
          <a:bodyPr wrap="square">
            <a:spAutoFit/>
          </a:bodyPr>
          <a:lstStyle/>
          <a:p>
            <a:pPr algn="ctr"/>
            <a:r>
              <a:rPr lang="ar-IQ" sz="6600" b="1" dirty="0">
                <a:ln w="9525">
                  <a:solidFill>
                    <a:schemeClr val="tx1"/>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المركز الاكاديمي </a:t>
            </a:r>
          </a:p>
          <a:p>
            <a:pPr algn="ctr"/>
            <a:r>
              <a:rPr lang="ar-IQ" sz="6600" b="1" dirty="0">
                <a:ln w="9525">
                  <a:solidFill>
                    <a:schemeClr val="tx1"/>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للتعلم والتدرب والتحول الرقمي </a:t>
            </a:r>
          </a:p>
          <a:p>
            <a:pPr algn="ctr"/>
            <a:r>
              <a:rPr lang="ar-IQ" sz="6600" b="1" dirty="0">
                <a:ln w="9525">
                  <a:solidFill>
                    <a:schemeClr val="tx1"/>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والذكاء الاصطناعي</a:t>
            </a:r>
            <a:endParaRPr lang="en-US" sz="6600" b="1" dirty="0">
              <a:ln w="9525">
                <a:solidFill>
                  <a:schemeClr val="tx1"/>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6B498077-FAFE-48B5-8BD6-5651E15E81ED}"/>
              </a:ext>
            </a:extLst>
          </p:cNvPr>
          <p:cNvSpPr txBox="1"/>
          <p:nvPr/>
        </p:nvSpPr>
        <p:spPr>
          <a:xfrm>
            <a:off x="6096000" y="5162955"/>
            <a:ext cx="6094476" cy="369332"/>
          </a:xfrm>
          <a:prstGeom prst="rect">
            <a:avLst/>
          </a:prstGeom>
          <a:noFill/>
        </p:spPr>
        <p:txBody>
          <a:bodyPr wrap="square">
            <a:spAutoFit/>
          </a:bodyPr>
          <a:lstStyle/>
          <a:p>
            <a:pPr algn="ctr"/>
            <a:r>
              <a:rPr lang="en-US" sz="1800" b="1" dirty="0">
                <a:hlinkClick r:id="rId3"/>
              </a:rPr>
              <a:t>https://drphp7.com/test/06/</a:t>
            </a:r>
            <a:r>
              <a:rPr lang="en-US" sz="1800" b="1" dirty="0"/>
              <a:t> </a:t>
            </a:r>
          </a:p>
        </p:txBody>
      </p:sp>
    </p:spTree>
    <p:extLst>
      <p:ext uri="{BB962C8B-B14F-4D97-AF65-F5344CB8AC3E}">
        <p14:creationId xmlns:p14="http://schemas.microsoft.com/office/powerpoint/2010/main" val="831810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C392C23-4B96-46A3-BCCE-EDB6C43F6B54}"/>
              </a:ext>
            </a:extLst>
          </p:cNvPr>
          <p:cNvSpPr txBox="1"/>
          <p:nvPr/>
        </p:nvSpPr>
        <p:spPr>
          <a:xfrm>
            <a:off x="227359" y="2279080"/>
            <a:ext cx="11467750" cy="2677656"/>
          </a:xfrm>
          <a:prstGeom prst="rect">
            <a:avLst/>
          </a:prstGeom>
          <a:noFill/>
        </p:spPr>
        <p:txBody>
          <a:bodyPr wrap="square">
            <a:spAutoFit/>
          </a:bodyPr>
          <a:lstStyle/>
          <a:p>
            <a:pPr algn="just" rtl="1"/>
            <a:r>
              <a:rPr lang="ar-IQ" sz="2400" b="1" i="0" u="sng"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إعادة تشكيل الأنظمة التعليمية </a:t>
            </a:r>
            <a:r>
              <a:rPr lang="ar-IQ" sz="2400" b="1" i="0"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حول العالم تدريجياً نتيجة الرقمنة المتزايدة للتعليم والاستخدام المتنامي للذكاء الاصطناعي، حيث توفر هذه التحولات فرصاً وتحديات لتحقيق الحق في التعليم. فعندما يتم تصميم وتنفيذ التقنيات الرقمية بشكل مناسب، فإنها تمتلك القدرة على تحسين الوصول إلى التعليم، وتعزيز نتائج التعلم، وجسر الفجوات القائمة. ومع ذلك، فإن غياب السياسات الراسخة، والالتزام القانوني باستخدام التقنيات الرقمية لتعزيز الحق في التعليم، وغياب الضمانات القانونية والسياسية الكافية، قد يؤدي إلى تفاقم أوجه عدم المساواة القائمة، والإضرار بخصوصية البيانات، وتقويض الحقوق الأساسية، بما في ذلك الحق في التعليم، خاصة مع إدخال تقنيات جديدة مثل الذكاء الاصطناعي.</a:t>
            </a:r>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A0FE479-9C4C-44B5-8F06-BFCC5DACEC1F}"/>
              </a:ext>
            </a:extLst>
          </p:cNvPr>
          <p:cNvSpPr txBox="1"/>
          <p:nvPr/>
        </p:nvSpPr>
        <p:spPr>
          <a:xfrm>
            <a:off x="129487" y="4956736"/>
            <a:ext cx="11565622" cy="1569660"/>
          </a:xfrm>
          <a:prstGeom prst="rect">
            <a:avLst/>
          </a:prstGeom>
          <a:noFill/>
        </p:spPr>
        <p:txBody>
          <a:bodyPr wrap="square">
            <a:spAutoFit/>
          </a:bodyPr>
          <a:lstStyle/>
          <a:p>
            <a:pPr algn="just"/>
            <a:r>
              <a:rPr lang="en-US" sz="1600" b="1" u="sng" dirty="0">
                <a:solidFill>
                  <a:srgbClr val="FF0000"/>
                </a:solidFill>
                <a:effectLst>
                  <a:outerShdw blurRad="38100" dist="38100" dir="2700000" algn="tl">
                    <a:srgbClr val="000000">
                      <a:alpha val="43137"/>
                    </a:srgbClr>
                  </a:outerShdw>
                </a:effectLst>
              </a:rPr>
              <a:t>Digitalization of Education </a:t>
            </a:r>
            <a:r>
              <a:rPr lang="en-US" sz="1600" b="1" dirty="0">
                <a:effectLst>
                  <a:outerShdw blurRad="38100" dist="38100" dir="2700000" algn="tl">
                    <a:srgbClr val="000000">
                      <a:alpha val="43137"/>
                    </a:srgbClr>
                  </a:outerShdw>
                </a:effectLst>
              </a:rPr>
              <a:t>and the increasing use of AI are gradually reshaping educational systems </a:t>
            </a:r>
            <a:r>
              <a:rPr lang="ar-IQ" sz="1600" b="1" dirty="0">
                <a:effectLst>
                  <a:outerShdw blurRad="38100" dist="38100" dir="2700000" algn="tl">
                    <a:srgbClr val="000000">
                      <a:alpha val="43137"/>
                    </a:srgbClr>
                  </a:outerShdw>
                </a:effectLst>
              </a:rPr>
              <a:t> </a:t>
            </a:r>
            <a:r>
              <a:rPr lang="en-US" sz="1600" b="1" dirty="0">
                <a:effectLst>
                  <a:outerShdw blurRad="38100" dist="38100" dir="2700000" algn="tl">
                    <a:srgbClr val="000000">
                      <a:alpha val="43137"/>
                    </a:srgbClr>
                  </a:outerShdw>
                </a:effectLst>
              </a:rPr>
              <a:t>around the world, offering both opportunities and challenges for the realization of the right to education. </a:t>
            </a:r>
            <a:r>
              <a:rPr lang="ar-IQ" sz="1600" b="1" dirty="0">
                <a:effectLst>
                  <a:outerShdw blurRad="38100" dist="38100" dir="2700000" algn="tl">
                    <a:srgbClr val="000000">
                      <a:alpha val="43137"/>
                    </a:srgbClr>
                  </a:outerShdw>
                </a:effectLst>
              </a:rPr>
              <a:t> </a:t>
            </a:r>
            <a:r>
              <a:rPr lang="en-US" sz="1600" b="1" dirty="0">
                <a:effectLst>
                  <a:outerShdw blurRad="38100" dist="38100" dir="2700000" algn="tl">
                    <a:srgbClr val="000000">
                      <a:alpha val="43137"/>
                    </a:srgbClr>
                  </a:outerShdw>
                </a:effectLst>
              </a:rPr>
              <a:t>When appropriately designed and implemented, digital technologies hold the potential to improve access to education, enhance learning outcomes, and bridge divides. However, without firm policy, the legal commitment to use digital technologies to enhance the right to education, and adequate legal and </a:t>
            </a:r>
            <a:r>
              <a:rPr lang="ar-IQ" sz="1600" b="1" dirty="0">
                <a:effectLst>
                  <a:outerShdw blurRad="38100" dist="38100" dir="2700000" algn="tl">
                    <a:srgbClr val="000000">
                      <a:alpha val="43137"/>
                    </a:srgbClr>
                  </a:outerShdw>
                </a:effectLst>
              </a:rPr>
              <a:t> </a:t>
            </a:r>
            <a:r>
              <a:rPr lang="en-US" sz="1600" b="1" dirty="0" err="1">
                <a:effectLst>
                  <a:outerShdw blurRad="38100" dist="38100" dir="2700000" algn="tl">
                    <a:srgbClr val="000000">
                      <a:alpha val="43137"/>
                    </a:srgbClr>
                  </a:outerShdw>
                </a:effectLst>
              </a:rPr>
              <a:t>olicy</a:t>
            </a:r>
            <a:r>
              <a:rPr lang="en-US" sz="1600" b="1" dirty="0">
                <a:effectLst>
                  <a:outerShdw blurRad="38100" dist="38100" dir="2700000" algn="tl">
                    <a:srgbClr val="000000">
                      <a:alpha val="43137"/>
                    </a:srgbClr>
                  </a:outerShdw>
                </a:effectLst>
              </a:rPr>
              <a:t> safeguards, digitalization (especially that involving new technologies such as AI) risks exacerbating existing inequalities, compromising data privacy, and undermining fundamental rights, including the </a:t>
            </a:r>
            <a:r>
              <a:rPr lang="ar-IQ" sz="1600" b="1" dirty="0">
                <a:effectLst>
                  <a:outerShdw blurRad="38100" dist="38100" dir="2700000" algn="tl">
                    <a:srgbClr val="000000">
                      <a:alpha val="43137"/>
                    </a:srgbClr>
                  </a:outerShdw>
                </a:effectLst>
              </a:rPr>
              <a:t> </a:t>
            </a:r>
            <a:r>
              <a:rPr lang="en-US" sz="1600" b="1" dirty="0">
                <a:effectLst>
                  <a:outerShdw blurRad="38100" dist="38100" dir="2700000" algn="tl">
                    <a:srgbClr val="000000">
                      <a:alpha val="43137"/>
                    </a:srgbClr>
                  </a:outerShdw>
                </a:effectLst>
              </a:rPr>
              <a:t>right to education.</a:t>
            </a:r>
          </a:p>
        </p:txBody>
      </p:sp>
      <p:sp>
        <p:nvSpPr>
          <p:cNvPr id="8" name="TextBox 7">
            <a:extLst>
              <a:ext uri="{FF2B5EF4-FFF2-40B4-BE49-F238E27FC236}">
                <a16:creationId xmlns:a16="http://schemas.microsoft.com/office/drawing/2014/main" id="{4C1C6058-50F9-47C5-81E2-B198C26CA0E2}"/>
              </a:ext>
            </a:extLst>
          </p:cNvPr>
          <p:cNvSpPr txBox="1"/>
          <p:nvPr/>
        </p:nvSpPr>
        <p:spPr>
          <a:xfrm>
            <a:off x="3360945" y="1511451"/>
            <a:ext cx="6153324" cy="646331"/>
          </a:xfrm>
          <a:prstGeom prst="rect">
            <a:avLst/>
          </a:prstGeom>
          <a:noFill/>
        </p:spPr>
        <p:txBody>
          <a:bodyPr wrap="square">
            <a:spAutoFit/>
          </a:bodyPr>
          <a:lstStyle/>
          <a:p>
            <a:pPr algn="ctr"/>
            <a:r>
              <a:rPr lang="ar-IQ" sz="3600" b="1" i="0" u="sng"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إعادة تشكيل الأنظمة التعليمية </a:t>
            </a:r>
            <a:endParaRPr lang="en-US" sz="3600" dirty="0"/>
          </a:p>
        </p:txBody>
      </p:sp>
      <p:pic>
        <p:nvPicPr>
          <p:cNvPr id="7" name="Picture 6">
            <a:extLst>
              <a:ext uri="{FF2B5EF4-FFF2-40B4-BE49-F238E27FC236}">
                <a16:creationId xmlns:a16="http://schemas.microsoft.com/office/drawing/2014/main" id="{9E801D59-9D90-4E38-AF25-C557FA7E3CB3}"/>
              </a:ext>
            </a:extLst>
          </p:cNvPr>
          <p:cNvPicPr>
            <a:picLocks noChangeAspect="1"/>
          </p:cNvPicPr>
          <p:nvPr/>
        </p:nvPicPr>
        <p:blipFill>
          <a:blip r:embed="rId2"/>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2936482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FA6BA8-D7EB-4201-8409-BF721AC09310}"/>
              </a:ext>
            </a:extLst>
          </p:cNvPr>
          <p:cNvPicPr>
            <a:picLocks noChangeAspect="1"/>
          </p:cNvPicPr>
          <p:nvPr/>
        </p:nvPicPr>
        <p:blipFill>
          <a:blip r:embed="rId2"/>
          <a:stretch>
            <a:fillRect/>
          </a:stretch>
        </p:blipFill>
        <p:spPr>
          <a:xfrm>
            <a:off x="5225142" y="5185231"/>
            <a:ext cx="2048417" cy="1872278"/>
          </a:xfrm>
          <a:prstGeom prst="rect">
            <a:avLst/>
          </a:prstGeom>
        </p:spPr>
      </p:pic>
      <p:sp>
        <p:nvSpPr>
          <p:cNvPr id="9" name="TextBox 8">
            <a:extLst>
              <a:ext uri="{FF2B5EF4-FFF2-40B4-BE49-F238E27FC236}">
                <a16:creationId xmlns:a16="http://schemas.microsoft.com/office/drawing/2014/main" id="{ABF243A0-3810-4D82-9F8C-32D6E6C079A4}"/>
              </a:ext>
            </a:extLst>
          </p:cNvPr>
          <p:cNvSpPr txBox="1"/>
          <p:nvPr/>
        </p:nvSpPr>
        <p:spPr>
          <a:xfrm>
            <a:off x="6332434" y="1506282"/>
            <a:ext cx="5478012" cy="4247317"/>
          </a:xfrm>
          <a:prstGeom prst="rect">
            <a:avLst/>
          </a:prstGeom>
          <a:noFill/>
        </p:spPr>
        <p:txBody>
          <a:bodyPr wrap="square">
            <a:spAutoFit/>
          </a:bodyPr>
          <a:lstStyle/>
          <a:p>
            <a:pPr algn="r" rtl="1"/>
            <a:endPar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r" rtl="1"/>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ar-IQ"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أهمية التعلم الرقمي في عصر التحول الرقمي</a:t>
            </a:r>
          </a:p>
          <a:p>
            <a:pPr algn="r" rtl="1"/>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التعلم الرقمي أصبح حجر الأساس في بناء المجتمعات المعاصرة، خصوصاً في ظل التحول الرقمي الذي يشهده العالم. إليك أبرز الأسباب التي تجعل التعلم الرقمي ضرورة لا خياراً:</a:t>
            </a:r>
          </a:p>
          <a:p>
            <a:pPr algn="r" rtl="1"/>
            <a:r>
              <a:rPr lang="en-US"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 </a:t>
            </a:r>
            <a:r>
              <a:rPr lang="ar-IQ"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مواكبة التطورات التقنية</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يتيح التعلم الرقمي فهم التكنولوجيا الحديثة مثل الذكاء الاصطناعي، وإنترنت الأشياء، وتحليل البيانات.</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يمكّن الأفراد من التأقلم مع أدوات العمل الرقمية التي أصبحت جزءاً من الحياة اليومية.</a:t>
            </a:r>
          </a:p>
          <a:p>
            <a:pPr algn="r" rtl="1"/>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a:t>
            </a:r>
            <a:r>
              <a:rPr lang="ar-IQ"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سهولة الوصول ومرونة التعلم</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يمكن التعلم في أي وقت ومن أي مكان، مما يزيل الحواجز الجغرافية والزمنية.</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منصات مثل كورسات الفيديو والواقع المعزز تتيح تجربة تعليمية غنية ومشوقة.</a:t>
            </a:r>
          </a:p>
        </p:txBody>
      </p:sp>
      <p:sp>
        <p:nvSpPr>
          <p:cNvPr id="11" name="TextBox 10">
            <a:extLst>
              <a:ext uri="{FF2B5EF4-FFF2-40B4-BE49-F238E27FC236}">
                <a16:creationId xmlns:a16="http://schemas.microsoft.com/office/drawing/2014/main" id="{6A1A18CF-FBFA-4287-B281-3816F87EC49D}"/>
              </a:ext>
            </a:extLst>
          </p:cNvPr>
          <p:cNvSpPr txBox="1"/>
          <p:nvPr/>
        </p:nvSpPr>
        <p:spPr>
          <a:xfrm>
            <a:off x="381557" y="2031332"/>
            <a:ext cx="5478011" cy="3416320"/>
          </a:xfrm>
          <a:prstGeom prst="rect">
            <a:avLst/>
          </a:prstGeom>
          <a:noFill/>
        </p:spPr>
        <p:txBody>
          <a:bodyPr wrap="square">
            <a:spAutoFit/>
          </a:bodyPr>
          <a:lstStyle/>
          <a:p>
            <a:pPr algn="r" rtl="1"/>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3. </a:t>
            </a:r>
            <a:r>
              <a:rPr lang="ar-IQ"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تنمية المهارات المستقبلية</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مثل التفكير النقدي، التعلم الذاتي، والتعاون عبر الإنترنت.</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يسد الفجوة بين التعليم التقليدي ومتطلبات سوق العمل الحديث.</a:t>
            </a:r>
          </a:p>
          <a:p>
            <a:pPr algn="r" rtl="1"/>
            <a:r>
              <a:rPr lang="en-US"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4. </a:t>
            </a:r>
            <a:r>
              <a:rPr lang="ar-IQ"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دعم الابتكار والتعلم المستمر</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التعلم الرقمي يعزز الفضول ويمنح أدوات لحل المشكلات بطرق إبداعية.</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يساعد في تطوير ثقافة التعليم مدى الحياة، وهي مطلب رئيسي في اقتصاد المعرفة.</a:t>
            </a:r>
          </a:p>
          <a:p>
            <a:pPr algn="r" rtl="1"/>
            <a:r>
              <a:rPr lang="en-US"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5. </a:t>
            </a:r>
            <a:r>
              <a:rPr lang="ar-IQ"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تحسين جودة التعليم</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يوفّر محتوى متنوع وتفاعلي يتناسب مع احتياجات كل متعلم.</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يمكّن من تحليل أداء الطلاب وتحسين التجربة التعليمية عبر الذكاء التحليلي.</a:t>
            </a:r>
          </a:p>
        </p:txBody>
      </p:sp>
      <p:sp>
        <p:nvSpPr>
          <p:cNvPr id="13" name="TextBox 12">
            <a:extLst>
              <a:ext uri="{FF2B5EF4-FFF2-40B4-BE49-F238E27FC236}">
                <a16:creationId xmlns:a16="http://schemas.microsoft.com/office/drawing/2014/main" id="{756404C2-E3C4-4009-8BF0-C40F0A2586CA}"/>
              </a:ext>
            </a:extLst>
          </p:cNvPr>
          <p:cNvSpPr txBox="1"/>
          <p:nvPr/>
        </p:nvSpPr>
        <p:spPr>
          <a:xfrm>
            <a:off x="1773240" y="1306225"/>
            <a:ext cx="7684316" cy="646331"/>
          </a:xfrm>
          <a:prstGeom prst="rect">
            <a:avLst/>
          </a:prstGeom>
          <a:noFill/>
        </p:spPr>
        <p:txBody>
          <a:bodyPr wrap="square">
            <a:spAutoFit/>
          </a:bodyPr>
          <a:lstStyle/>
          <a:p>
            <a:pPr algn="r" rtl="1"/>
            <a:r>
              <a:rPr lang="ar-IQ" sz="3600" b="1" dirty="0">
                <a:ln w="9525">
                  <a:solidFill>
                    <a:srgbClr val="7030A0"/>
                  </a:solidFill>
                  <a:prstDash val="solid"/>
                </a:ln>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اهمية التعلم الرقمي في عصر التحول الرقمي</a:t>
            </a:r>
          </a:p>
        </p:txBody>
      </p:sp>
      <p:pic>
        <p:nvPicPr>
          <p:cNvPr id="14" name="Picture 13">
            <a:extLst>
              <a:ext uri="{FF2B5EF4-FFF2-40B4-BE49-F238E27FC236}">
                <a16:creationId xmlns:a16="http://schemas.microsoft.com/office/drawing/2014/main" id="{56F6CCA8-29F7-48F2-8631-362D895603EB}"/>
              </a:ext>
            </a:extLst>
          </p:cNvPr>
          <p:cNvPicPr>
            <a:picLocks noChangeAspect="1"/>
          </p:cNvPicPr>
          <p:nvPr/>
        </p:nvPicPr>
        <p:blipFill>
          <a:blip r:embed="rId3"/>
          <a:stretch>
            <a:fillRect/>
          </a:stretch>
        </p:blipFill>
        <p:spPr>
          <a:xfrm>
            <a:off x="547283" y="5600886"/>
            <a:ext cx="992267" cy="1070357"/>
          </a:xfrm>
          <a:prstGeom prst="rect">
            <a:avLst/>
          </a:prstGeom>
          <a:ln w="53975">
            <a:solidFill>
              <a:schemeClr val="accent4">
                <a:lumMod val="60000"/>
                <a:lumOff val="40000"/>
              </a:schemeClr>
            </a:solidFill>
          </a:ln>
        </p:spPr>
      </p:pic>
      <p:pic>
        <p:nvPicPr>
          <p:cNvPr id="7" name="Picture 6">
            <a:extLst>
              <a:ext uri="{FF2B5EF4-FFF2-40B4-BE49-F238E27FC236}">
                <a16:creationId xmlns:a16="http://schemas.microsoft.com/office/drawing/2014/main" id="{5C6504E6-726B-4CA8-8BA9-AD7D70DEDFE8}"/>
              </a:ext>
            </a:extLst>
          </p:cNvPr>
          <p:cNvPicPr>
            <a:picLocks noChangeAspect="1"/>
          </p:cNvPicPr>
          <p:nvPr/>
        </p:nvPicPr>
        <p:blipFill>
          <a:blip r:embed="rId4"/>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3103305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9A1DE1-81C5-4020-9F33-C207336B9C40}"/>
              </a:ext>
            </a:extLst>
          </p:cNvPr>
          <p:cNvPicPr>
            <a:picLocks noChangeAspect="1"/>
          </p:cNvPicPr>
          <p:nvPr/>
        </p:nvPicPr>
        <p:blipFill>
          <a:blip r:embed="rId2"/>
          <a:stretch>
            <a:fillRect/>
          </a:stretch>
        </p:blipFill>
        <p:spPr>
          <a:xfrm>
            <a:off x="0" y="-8641"/>
            <a:ext cx="12192000" cy="1351560"/>
          </a:xfrm>
          <a:prstGeom prst="rect">
            <a:avLst/>
          </a:prstGeom>
        </p:spPr>
      </p:pic>
      <p:sp>
        <p:nvSpPr>
          <p:cNvPr id="3" name="TextBox 2">
            <a:extLst>
              <a:ext uri="{FF2B5EF4-FFF2-40B4-BE49-F238E27FC236}">
                <a16:creationId xmlns:a16="http://schemas.microsoft.com/office/drawing/2014/main" id="{84FA1BDC-DE23-45AA-94CF-E32D64F6BD22}"/>
              </a:ext>
            </a:extLst>
          </p:cNvPr>
          <p:cNvSpPr txBox="1"/>
          <p:nvPr/>
        </p:nvSpPr>
        <p:spPr>
          <a:xfrm>
            <a:off x="2448900" y="1393356"/>
            <a:ext cx="8201608" cy="584775"/>
          </a:xfrm>
          <a:prstGeom prst="rect">
            <a:avLst/>
          </a:prstGeom>
          <a:noFill/>
        </p:spPr>
        <p:txBody>
          <a:bodyPr wrap="square" rtlCol="0">
            <a:spAutoFit/>
          </a:bodyPr>
          <a:lstStyle/>
          <a:p>
            <a:r>
              <a:rPr lang="ar-IQ" sz="3200" b="1" dirty="0">
                <a:ln w="22225">
                  <a:solidFill>
                    <a:schemeClr val="tx1"/>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نواة اول جامعة رقمية عراقية مدعمة بالذكاء الاصطناعي</a:t>
            </a:r>
            <a:endParaRPr lang="en-US" sz="3200" b="1" dirty="0">
              <a:ln w="22225">
                <a:solidFill>
                  <a:schemeClr val="tx1"/>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C19AE92-8450-4E41-83A7-FF89CE198A75}"/>
              </a:ext>
            </a:extLst>
          </p:cNvPr>
          <p:cNvPicPr>
            <a:picLocks noChangeAspect="1"/>
          </p:cNvPicPr>
          <p:nvPr/>
        </p:nvPicPr>
        <p:blipFill>
          <a:blip r:embed="rId3"/>
          <a:stretch>
            <a:fillRect/>
          </a:stretch>
        </p:blipFill>
        <p:spPr>
          <a:xfrm>
            <a:off x="-9331" y="92226"/>
            <a:ext cx="12192000" cy="1112509"/>
          </a:xfrm>
          <a:prstGeom prst="rect">
            <a:avLst/>
          </a:prstGeom>
        </p:spPr>
      </p:pic>
      <p:pic>
        <p:nvPicPr>
          <p:cNvPr id="2" name="Picture 1">
            <a:extLst>
              <a:ext uri="{FF2B5EF4-FFF2-40B4-BE49-F238E27FC236}">
                <a16:creationId xmlns:a16="http://schemas.microsoft.com/office/drawing/2014/main" id="{C7E84C80-9365-4A61-82CF-BE794EDA1E4A}"/>
              </a:ext>
            </a:extLst>
          </p:cNvPr>
          <p:cNvPicPr>
            <a:picLocks noChangeAspect="1"/>
          </p:cNvPicPr>
          <p:nvPr/>
        </p:nvPicPr>
        <p:blipFill>
          <a:blip r:embed="rId4"/>
          <a:stretch>
            <a:fillRect/>
          </a:stretch>
        </p:blipFill>
        <p:spPr>
          <a:xfrm>
            <a:off x="3460815" y="2251489"/>
            <a:ext cx="5270370" cy="3012399"/>
          </a:xfrm>
          <a:prstGeom prst="rect">
            <a:avLst/>
          </a:prstGeom>
        </p:spPr>
      </p:pic>
      <p:sp>
        <p:nvSpPr>
          <p:cNvPr id="7" name="TextBox 6">
            <a:extLst>
              <a:ext uri="{FF2B5EF4-FFF2-40B4-BE49-F238E27FC236}">
                <a16:creationId xmlns:a16="http://schemas.microsoft.com/office/drawing/2014/main" id="{86BBCC8F-A027-47A3-B94A-47BC00E26DB5}"/>
              </a:ext>
            </a:extLst>
          </p:cNvPr>
          <p:cNvSpPr txBox="1"/>
          <p:nvPr/>
        </p:nvSpPr>
        <p:spPr>
          <a:xfrm>
            <a:off x="8979016" y="2251489"/>
            <a:ext cx="2997057" cy="3170099"/>
          </a:xfrm>
          <a:prstGeom prst="rect">
            <a:avLst/>
          </a:prstGeom>
          <a:noFill/>
        </p:spPr>
        <p:txBody>
          <a:bodyPr wrap="square">
            <a:spAutoFit/>
          </a:bodyPr>
          <a:lstStyle/>
          <a:p>
            <a:pPr algn="ctr" rtl="1"/>
            <a:r>
              <a:rPr lang="ar-IQ" sz="2000" b="1" dirty="0">
                <a:ln w="9525">
                  <a:solidFill>
                    <a:srgbClr val="FF0000"/>
                  </a:solidFill>
                  <a:prstDash val="solid"/>
                </a:ln>
                <a:solidFill>
                  <a:srgbClr val="C0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العراق هو الدولة الوحيدة التي لا تعترف الان بالتعليم المفتوح ولا بشهاداته مقابل اعتراف كل الدول لبنان وسوريا وفلسطين والسعودية والكويت والسعودية ومصر والبحرين وعمان والاردن ووو.............. </a:t>
            </a:r>
          </a:p>
          <a:p>
            <a:pPr algn="ctr" rtl="1"/>
            <a:r>
              <a:rPr lang="ar-IQ" sz="2000" b="1" dirty="0">
                <a:ln w="9525">
                  <a:solidFill>
                    <a:srgbClr val="FF0000"/>
                  </a:solidFill>
                  <a:prstDash val="solid"/>
                </a:ln>
                <a:solidFill>
                  <a:srgbClr val="C0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ومن يدعو الان الى التحول الرقمي عليه الايمان بمخرجات العمل والتحول الرقمي</a:t>
            </a:r>
            <a:endParaRPr lang="en-US" sz="2000" b="1" dirty="0">
              <a:ln w="9525">
                <a:solidFill>
                  <a:srgbClr val="FF0000"/>
                </a:solidFill>
                <a:prstDash val="solid"/>
              </a:ln>
              <a:solidFill>
                <a:srgbClr val="C0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9C915F0-B7BD-40D3-B8EB-7263F271EDC6}"/>
              </a:ext>
            </a:extLst>
          </p:cNvPr>
          <p:cNvSpPr txBox="1"/>
          <p:nvPr/>
        </p:nvSpPr>
        <p:spPr>
          <a:xfrm>
            <a:off x="255865" y="1949287"/>
            <a:ext cx="2957119" cy="4401205"/>
          </a:xfrm>
          <a:prstGeom prst="rect">
            <a:avLst/>
          </a:prstGeom>
          <a:noFill/>
        </p:spPr>
        <p:txBody>
          <a:bodyPr wrap="square">
            <a:spAutoFit/>
          </a:bodyPr>
          <a:lstStyle/>
          <a:p>
            <a:pPr algn="justLow"/>
            <a:r>
              <a:rPr lang="en-US" sz="2000" b="1" i="0" dirty="0">
                <a:ln w="9525">
                  <a:solidFill>
                    <a:srgbClr val="FF0000"/>
                  </a:solidFill>
                  <a:prstDash val="solid"/>
                </a:ln>
                <a:solidFill>
                  <a:srgbClr val="C00000"/>
                </a:solidFill>
                <a:effectLst>
                  <a:outerShdw blurRad="50800" dist="38100" dir="2700000" algn="tl" rotWithShape="0">
                    <a:prstClr val="black">
                      <a:alpha val="40000"/>
                    </a:prstClr>
                  </a:outerShdw>
                </a:effectLst>
                <a:latin typeface="Light"/>
              </a:rPr>
              <a:t>Iraq is the only country that currently does not recognize open education or its certificates, unlike all other countries such as Lebanon, Syria, Palestine, Saudi Arabia, Kuwait, Egypt, Bahrain, Oman, Jordan, and so on</a:t>
            </a:r>
            <a:r>
              <a:rPr lang="ar-IQ" sz="2000" b="1" i="0" dirty="0">
                <a:ln w="9525">
                  <a:solidFill>
                    <a:srgbClr val="FF0000"/>
                  </a:solidFill>
                  <a:prstDash val="solid"/>
                </a:ln>
                <a:solidFill>
                  <a:srgbClr val="C00000"/>
                </a:solidFill>
                <a:effectLst>
                  <a:outerShdw blurRad="50800" dist="38100" dir="2700000" algn="tl" rotWithShape="0">
                    <a:prstClr val="black">
                      <a:alpha val="40000"/>
                    </a:prstClr>
                  </a:outerShdw>
                </a:effectLst>
                <a:latin typeface="Light"/>
              </a:rPr>
              <a:t> </a:t>
            </a:r>
            <a:r>
              <a:rPr lang="en-US" sz="2000" b="1" i="0" dirty="0">
                <a:ln w="9525">
                  <a:solidFill>
                    <a:srgbClr val="FF0000"/>
                  </a:solidFill>
                  <a:prstDash val="solid"/>
                </a:ln>
                <a:solidFill>
                  <a:srgbClr val="C00000"/>
                </a:solidFill>
                <a:effectLst>
                  <a:outerShdw blurRad="50800" dist="38100" dir="2700000" algn="tl" rotWithShape="0">
                    <a:prstClr val="black">
                      <a:alpha val="40000"/>
                    </a:prstClr>
                  </a:outerShdw>
                </a:effectLst>
                <a:latin typeface="Light"/>
              </a:rPr>
              <a:t>.........</a:t>
            </a:r>
            <a:endParaRPr lang="ar-IQ" sz="2000" b="1" i="0" dirty="0">
              <a:ln w="9525">
                <a:solidFill>
                  <a:srgbClr val="FF0000"/>
                </a:solidFill>
                <a:prstDash val="solid"/>
              </a:ln>
              <a:solidFill>
                <a:srgbClr val="C00000"/>
              </a:solidFill>
              <a:effectLst>
                <a:outerShdw blurRad="50800" dist="38100" dir="2700000" algn="tl" rotWithShape="0">
                  <a:prstClr val="black">
                    <a:alpha val="40000"/>
                  </a:prstClr>
                </a:outerShdw>
              </a:effectLst>
              <a:latin typeface="Light"/>
            </a:endParaRPr>
          </a:p>
          <a:p>
            <a:pPr algn="justLow"/>
            <a:r>
              <a:rPr lang="en-US" sz="2000" b="1" i="0" dirty="0">
                <a:ln w="9525">
                  <a:solidFill>
                    <a:srgbClr val="FF0000"/>
                  </a:solidFill>
                  <a:prstDash val="solid"/>
                </a:ln>
                <a:solidFill>
                  <a:srgbClr val="C00000"/>
                </a:solidFill>
                <a:effectLst>
                  <a:outerShdw blurRad="50800" dist="38100" dir="2700000" algn="tl" rotWithShape="0">
                    <a:prstClr val="black">
                      <a:alpha val="40000"/>
                    </a:prstClr>
                  </a:outerShdw>
                </a:effectLst>
                <a:latin typeface="Light"/>
              </a:rPr>
              <a:t>Those who now call for digital transformation must believe in the outcomes of work and digital transformation.</a:t>
            </a:r>
            <a:endParaRPr lang="en-US" sz="2000" b="1" dirty="0">
              <a:ln w="9525">
                <a:solidFill>
                  <a:srgbClr val="FF0000"/>
                </a:solidFill>
                <a:prstDash val="solid"/>
              </a:ln>
              <a:solidFill>
                <a:srgbClr val="C00000"/>
              </a:solidFill>
              <a:effectLst>
                <a:outerShdw blurRad="50800" dist="38100" dir="2700000" algn="tl" rotWithShape="0">
                  <a:prstClr val="black">
                    <a:alpha val="40000"/>
                  </a:prstClr>
                </a:outerShdw>
              </a:effectLst>
            </a:endParaRPr>
          </a:p>
        </p:txBody>
      </p:sp>
      <p:sp>
        <p:nvSpPr>
          <p:cNvPr id="11" name="TextBox 10">
            <a:extLst>
              <a:ext uri="{FF2B5EF4-FFF2-40B4-BE49-F238E27FC236}">
                <a16:creationId xmlns:a16="http://schemas.microsoft.com/office/drawing/2014/main" id="{C26FD4A8-9D60-467E-B673-DBB7D2BF62AC}"/>
              </a:ext>
            </a:extLst>
          </p:cNvPr>
          <p:cNvSpPr txBox="1"/>
          <p:nvPr/>
        </p:nvSpPr>
        <p:spPr>
          <a:xfrm>
            <a:off x="3141676" y="5241021"/>
            <a:ext cx="6098796" cy="1569660"/>
          </a:xfrm>
          <a:prstGeom prst="rect">
            <a:avLst/>
          </a:prstGeom>
          <a:noFill/>
        </p:spPr>
        <p:txBody>
          <a:bodyPr wrap="square">
            <a:spAutoFit/>
          </a:bodyPr>
          <a:lstStyle/>
          <a:p>
            <a:pPr algn="ctr"/>
            <a:r>
              <a:rPr lang="en-US" sz="3200" b="1" i="0" dirty="0">
                <a:ln w="22225">
                  <a:solidFill>
                    <a:schemeClr val="tx1"/>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Light"/>
              </a:rPr>
              <a:t>The Core of the First Iraqi Digital University Supported by </a:t>
            </a:r>
            <a:endParaRPr lang="ar-IQ" sz="3200" b="1" i="0" dirty="0">
              <a:ln w="22225">
                <a:solidFill>
                  <a:schemeClr val="tx1"/>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Light"/>
            </a:endParaRPr>
          </a:p>
          <a:p>
            <a:pPr algn="ctr"/>
            <a:r>
              <a:rPr lang="en-US" sz="3200" b="1" i="0" dirty="0">
                <a:ln w="22225">
                  <a:solidFill>
                    <a:schemeClr val="tx1"/>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Light"/>
              </a:rPr>
              <a:t>Artificial Intelligence</a:t>
            </a:r>
            <a:endParaRPr lang="en-US" sz="3200" b="1" dirty="0">
              <a:ln w="22225">
                <a:solidFill>
                  <a:schemeClr val="tx1"/>
                </a:solidFill>
                <a:prstDash val="solid"/>
              </a:ln>
              <a:solidFill>
                <a:schemeClr val="accent2">
                  <a:lumMod val="40000"/>
                  <a:lumOff val="60000"/>
                </a:schemeClr>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386041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9A1DE1-81C5-4020-9F33-C207336B9C40}"/>
              </a:ext>
            </a:extLst>
          </p:cNvPr>
          <p:cNvPicPr>
            <a:picLocks noChangeAspect="1"/>
          </p:cNvPicPr>
          <p:nvPr/>
        </p:nvPicPr>
        <p:blipFill>
          <a:blip r:embed="rId2"/>
          <a:stretch>
            <a:fillRect/>
          </a:stretch>
        </p:blipFill>
        <p:spPr>
          <a:xfrm>
            <a:off x="0" y="-8641"/>
            <a:ext cx="12192000" cy="1351560"/>
          </a:xfrm>
          <a:prstGeom prst="rect">
            <a:avLst/>
          </a:prstGeom>
        </p:spPr>
      </p:pic>
      <p:sp>
        <p:nvSpPr>
          <p:cNvPr id="5" name="TextBox 4">
            <a:extLst>
              <a:ext uri="{FF2B5EF4-FFF2-40B4-BE49-F238E27FC236}">
                <a16:creationId xmlns:a16="http://schemas.microsoft.com/office/drawing/2014/main" id="{21248E56-3807-4FF9-A9E2-390DA6B65B25}"/>
              </a:ext>
            </a:extLst>
          </p:cNvPr>
          <p:cNvSpPr txBox="1"/>
          <p:nvPr/>
        </p:nvSpPr>
        <p:spPr>
          <a:xfrm>
            <a:off x="2275115" y="1884436"/>
            <a:ext cx="8201608" cy="8956298"/>
          </a:xfrm>
          <a:prstGeom prst="rect">
            <a:avLst/>
          </a:prstGeom>
          <a:noFill/>
        </p:spPr>
        <p:txBody>
          <a:bodyPr wrap="square" rtlCol="0">
            <a:spAutoFit/>
          </a:bodyPr>
          <a:lstStyle/>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التعلم الرقمي المدعوم بالذكاء الاصطناعي</a:t>
            </a:r>
          </a:p>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نواة اول جامعة رقمية مدعمة بالذكاء الاصطناعي</a:t>
            </a:r>
          </a:p>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منح شهادات الايزو</a:t>
            </a:r>
          </a:p>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التخضير التعليمي</a:t>
            </a:r>
          </a:p>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الذكاء الاصناعي</a:t>
            </a:r>
          </a:p>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التحول الرقمي</a:t>
            </a:r>
          </a:p>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الصناعة البرمجية وحلولها</a:t>
            </a:r>
          </a:p>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الامن السيبراني والسايبري</a:t>
            </a:r>
          </a:p>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المستشفيات الرقمية الذكية وحلوها</a:t>
            </a:r>
          </a:p>
          <a:p>
            <a:pPr algn="ct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BC8C76A9-259A-4F9F-8B1B-38C044AF6964}"/>
              </a:ext>
            </a:extLst>
          </p:cNvPr>
          <p:cNvSpPr txBox="1"/>
          <p:nvPr/>
        </p:nvSpPr>
        <p:spPr>
          <a:xfrm>
            <a:off x="4593773" y="1290512"/>
            <a:ext cx="3881534" cy="646331"/>
          </a:xfrm>
          <a:prstGeom prst="rect">
            <a:avLst/>
          </a:prstGeom>
          <a:noFill/>
        </p:spPr>
        <p:txBody>
          <a:bodyPr wrap="square" rtlCol="0">
            <a:spAutoFit/>
          </a:bodyPr>
          <a:lstStyle/>
          <a:p>
            <a:pPr algn="ctr"/>
            <a:r>
              <a:rPr lang="ar-IQ" sz="3600" b="1" dirty="0">
                <a:ln w="9525">
                  <a:solidFill>
                    <a:srgbClr val="FF0000"/>
                  </a:solidFill>
                  <a:prstDash val="solid"/>
                </a:ln>
                <a:solidFill>
                  <a:srgbClr val="C0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اعمالنا واختصاصاتنا</a:t>
            </a:r>
            <a:endParaRPr lang="en-US" sz="3600" b="1" dirty="0">
              <a:ln w="9525">
                <a:solidFill>
                  <a:srgbClr val="FF0000"/>
                </a:solidFill>
                <a:prstDash val="solid"/>
              </a:ln>
              <a:solidFill>
                <a:srgbClr val="C0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6984166C-DEDC-4D5E-A6A7-71B0A3F1CF76}"/>
              </a:ext>
            </a:extLst>
          </p:cNvPr>
          <p:cNvPicPr>
            <a:picLocks noChangeAspect="1"/>
          </p:cNvPicPr>
          <p:nvPr/>
        </p:nvPicPr>
        <p:blipFill>
          <a:blip r:embed="rId3"/>
          <a:stretch>
            <a:fillRect/>
          </a:stretch>
        </p:blipFill>
        <p:spPr>
          <a:xfrm>
            <a:off x="128630" y="3987890"/>
            <a:ext cx="3602500" cy="2374695"/>
          </a:xfrm>
          <a:prstGeom prst="rect">
            <a:avLst/>
          </a:prstGeom>
        </p:spPr>
      </p:pic>
      <p:pic>
        <p:nvPicPr>
          <p:cNvPr id="8" name="Picture 7">
            <a:extLst>
              <a:ext uri="{FF2B5EF4-FFF2-40B4-BE49-F238E27FC236}">
                <a16:creationId xmlns:a16="http://schemas.microsoft.com/office/drawing/2014/main" id="{88209D9B-1739-4CE7-A5FD-8A8FFE7E0327}"/>
              </a:ext>
            </a:extLst>
          </p:cNvPr>
          <p:cNvPicPr>
            <a:picLocks noChangeAspect="1"/>
          </p:cNvPicPr>
          <p:nvPr/>
        </p:nvPicPr>
        <p:blipFill>
          <a:blip r:embed="rId4"/>
          <a:stretch>
            <a:fillRect/>
          </a:stretch>
        </p:blipFill>
        <p:spPr>
          <a:xfrm>
            <a:off x="9873327" y="1440511"/>
            <a:ext cx="1704342" cy="2161105"/>
          </a:xfrm>
          <a:prstGeom prst="rect">
            <a:avLst/>
          </a:prstGeom>
        </p:spPr>
      </p:pic>
      <p:pic>
        <p:nvPicPr>
          <p:cNvPr id="9" name="Picture 8">
            <a:extLst>
              <a:ext uri="{FF2B5EF4-FFF2-40B4-BE49-F238E27FC236}">
                <a16:creationId xmlns:a16="http://schemas.microsoft.com/office/drawing/2014/main" id="{B502E6F6-56D0-45E1-BF6A-9A18E3799310}"/>
              </a:ext>
            </a:extLst>
          </p:cNvPr>
          <p:cNvPicPr>
            <a:picLocks noChangeAspect="1"/>
          </p:cNvPicPr>
          <p:nvPr/>
        </p:nvPicPr>
        <p:blipFill>
          <a:blip r:embed="rId5"/>
          <a:stretch>
            <a:fillRect/>
          </a:stretch>
        </p:blipFill>
        <p:spPr>
          <a:xfrm>
            <a:off x="255805" y="1290512"/>
            <a:ext cx="2939948" cy="2939948"/>
          </a:xfrm>
          <a:prstGeom prst="rect">
            <a:avLst/>
          </a:prstGeom>
        </p:spPr>
      </p:pic>
      <p:pic>
        <p:nvPicPr>
          <p:cNvPr id="10" name="Picture 9">
            <a:extLst>
              <a:ext uri="{FF2B5EF4-FFF2-40B4-BE49-F238E27FC236}">
                <a16:creationId xmlns:a16="http://schemas.microsoft.com/office/drawing/2014/main" id="{75F4293C-7931-4273-810F-2D452E36A7B5}"/>
              </a:ext>
            </a:extLst>
          </p:cNvPr>
          <p:cNvPicPr>
            <a:picLocks noChangeAspect="1"/>
          </p:cNvPicPr>
          <p:nvPr/>
        </p:nvPicPr>
        <p:blipFill>
          <a:blip r:embed="rId6"/>
          <a:stretch>
            <a:fillRect/>
          </a:stretch>
        </p:blipFill>
        <p:spPr>
          <a:xfrm>
            <a:off x="8818021" y="3699208"/>
            <a:ext cx="3118174" cy="2054326"/>
          </a:xfrm>
          <a:prstGeom prst="rect">
            <a:avLst/>
          </a:prstGeom>
        </p:spPr>
      </p:pic>
      <p:pic>
        <p:nvPicPr>
          <p:cNvPr id="11" name="Picture 10">
            <a:extLst>
              <a:ext uri="{FF2B5EF4-FFF2-40B4-BE49-F238E27FC236}">
                <a16:creationId xmlns:a16="http://schemas.microsoft.com/office/drawing/2014/main" id="{062FEBC4-FF59-41DB-BC29-DB86EEC3FC68}"/>
              </a:ext>
            </a:extLst>
          </p:cNvPr>
          <p:cNvPicPr>
            <a:picLocks noChangeAspect="1"/>
          </p:cNvPicPr>
          <p:nvPr/>
        </p:nvPicPr>
        <p:blipFill>
          <a:blip r:embed="rId7"/>
          <a:stretch>
            <a:fillRect/>
          </a:stretch>
        </p:blipFill>
        <p:spPr>
          <a:xfrm>
            <a:off x="-9331" y="92226"/>
            <a:ext cx="12192000" cy="1112509"/>
          </a:xfrm>
          <a:prstGeom prst="rect">
            <a:avLst/>
          </a:prstGeom>
        </p:spPr>
      </p:pic>
    </p:spTree>
    <p:extLst>
      <p:ext uri="{BB962C8B-B14F-4D97-AF65-F5344CB8AC3E}">
        <p14:creationId xmlns:p14="http://schemas.microsoft.com/office/powerpoint/2010/main" val="93793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248E56-3807-4FF9-A9E2-390DA6B65B25}"/>
              </a:ext>
            </a:extLst>
          </p:cNvPr>
          <p:cNvSpPr txBox="1"/>
          <p:nvPr/>
        </p:nvSpPr>
        <p:spPr>
          <a:xfrm>
            <a:off x="1995196" y="1867929"/>
            <a:ext cx="8201608" cy="6001643"/>
          </a:xfrm>
          <a:prstGeom prst="rect">
            <a:avLst/>
          </a:prstGeom>
          <a:noFill/>
        </p:spPr>
        <p:txBody>
          <a:bodyPr wrap="square" rtlCol="0">
            <a:spAutoFit/>
          </a:bodyPr>
          <a:lstStyle/>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الاعلام الرقمي والالكتروني</a:t>
            </a:r>
          </a:p>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المكتبات الرقمية</a:t>
            </a:r>
          </a:p>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الطاقة النظيفة وحلول ازمة المناخ</a:t>
            </a:r>
          </a:p>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اعداد المناهج الرقمية</a:t>
            </a:r>
          </a:p>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تصاميم وحلول رقمية متكاملة</a:t>
            </a: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انترنت الاشياء وحلوله الذكية</a:t>
            </a:r>
          </a:p>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تجارة وتسويق الاجهزة الالكترونية الرقمية</a:t>
            </a:r>
          </a:p>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دورات التعلم والتدريب الرقمي</a:t>
            </a: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خدمات رقمية متنوعة</a:t>
            </a: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82D6F60-DC79-41BA-A7F7-3E773D2A3535}"/>
              </a:ext>
            </a:extLst>
          </p:cNvPr>
          <p:cNvSpPr txBox="1"/>
          <p:nvPr/>
        </p:nvSpPr>
        <p:spPr>
          <a:xfrm>
            <a:off x="4285863" y="1342919"/>
            <a:ext cx="3881534" cy="646331"/>
          </a:xfrm>
          <a:prstGeom prst="rect">
            <a:avLst/>
          </a:prstGeom>
          <a:noFill/>
        </p:spPr>
        <p:txBody>
          <a:bodyPr wrap="square" rtlCol="0">
            <a:spAutoFit/>
          </a:bodyPr>
          <a:lstStyle/>
          <a:p>
            <a:pPr algn="ctr"/>
            <a:r>
              <a:rPr lang="ar-IQ" sz="3600" b="1" dirty="0">
                <a:ln w="9525">
                  <a:solidFill>
                    <a:srgbClr val="FF0000"/>
                  </a:solidFill>
                  <a:prstDash val="solid"/>
                </a:ln>
                <a:solidFill>
                  <a:srgbClr val="C0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اعمالنا واختصاصاتنا</a:t>
            </a:r>
            <a:endParaRPr lang="en-US" sz="3600" b="1" dirty="0">
              <a:ln w="9525">
                <a:solidFill>
                  <a:srgbClr val="FF0000"/>
                </a:solidFill>
                <a:prstDash val="solid"/>
              </a:ln>
              <a:solidFill>
                <a:srgbClr val="C0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362C845-B548-4D90-BEC5-36B18F9A223B}"/>
              </a:ext>
            </a:extLst>
          </p:cNvPr>
          <p:cNvPicPr>
            <a:picLocks noChangeAspect="1"/>
          </p:cNvPicPr>
          <p:nvPr/>
        </p:nvPicPr>
        <p:blipFill>
          <a:blip r:embed="rId2"/>
          <a:stretch>
            <a:fillRect/>
          </a:stretch>
        </p:blipFill>
        <p:spPr>
          <a:xfrm>
            <a:off x="511701" y="1342919"/>
            <a:ext cx="2603240" cy="2612024"/>
          </a:xfrm>
          <a:prstGeom prst="rect">
            <a:avLst/>
          </a:prstGeom>
        </p:spPr>
      </p:pic>
      <p:pic>
        <p:nvPicPr>
          <p:cNvPr id="3" name="Picture 2">
            <a:extLst>
              <a:ext uri="{FF2B5EF4-FFF2-40B4-BE49-F238E27FC236}">
                <a16:creationId xmlns:a16="http://schemas.microsoft.com/office/drawing/2014/main" id="{38F665A8-76F8-482B-AAA4-4E72D0360C94}"/>
              </a:ext>
            </a:extLst>
          </p:cNvPr>
          <p:cNvPicPr>
            <a:picLocks noChangeAspect="1"/>
          </p:cNvPicPr>
          <p:nvPr/>
        </p:nvPicPr>
        <p:blipFill>
          <a:blip r:embed="rId3"/>
          <a:stretch>
            <a:fillRect/>
          </a:stretch>
        </p:blipFill>
        <p:spPr>
          <a:xfrm>
            <a:off x="511701" y="3954943"/>
            <a:ext cx="2603240" cy="2603240"/>
          </a:xfrm>
          <a:prstGeom prst="rect">
            <a:avLst/>
          </a:prstGeom>
        </p:spPr>
      </p:pic>
      <p:pic>
        <p:nvPicPr>
          <p:cNvPr id="7" name="Picture 6">
            <a:extLst>
              <a:ext uri="{FF2B5EF4-FFF2-40B4-BE49-F238E27FC236}">
                <a16:creationId xmlns:a16="http://schemas.microsoft.com/office/drawing/2014/main" id="{CA8B29F2-A6EB-4F88-8881-BF622D567C42}"/>
              </a:ext>
            </a:extLst>
          </p:cNvPr>
          <p:cNvPicPr>
            <a:picLocks noChangeAspect="1"/>
          </p:cNvPicPr>
          <p:nvPr/>
        </p:nvPicPr>
        <p:blipFill>
          <a:blip r:embed="rId4"/>
          <a:stretch>
            <a:fillRect/>
          </a:stretch>
        </p:blipFill>
        <p:spPr>
          <a:xfrm>
            <a:off x="9151848" y="4976645"/>
            <a:ext cx="2603240" cy="1486830"/>
          </a:xfrm>
          <a:prstGeom prst="rect">
            <a:avLst/>
          </a:prstGeom>
        </p:spPr>
      </p:pic>
      <p:pic>
        <p:nvPicPr>
          <p:cNvPr id="8" name="Picture 2" descr="AI generated ai robot cartoon on transparent background 36885074 PNG">
            <a:extLst>
              <a:ext uri="{FF2B5EF4-FFF2-40B4-BE49-F238E27FC236}">
                <a16:creationId xmlns:a16="http://schemas.microsoft.com/office/drawing/2014/main" id="{B020C234-0DAD-469A-9E06-1CB86782BE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2696" y="1229011"/>
            <a:ext cx="3861543" cy="38615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0674583-A52F-4D45-AA17-7DC212CF7A92}"/>
              </a:ext>
            </a:extLst>
          </p:cNvPr>
          <p:cNvPicPr>
            <a:picLocks noChangeAspect="1"/>
          </p:cNvPicPr>
          <p:nvPr/>
        </p:nvPicPr>
        <p:blipFill>
          <a:blip r:embed="rId6"/>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2245599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248E56-3807-4FF9-A9E2-390DA6B65B25}"/>
              </a:ext>
            </a:extLst>
          </p:cNvPr>
          <p:cNvSpPr txBox="1"/>
          <p:nvPr/>
        </p:nvSpPr>
        <p:spPr>
          <a:xfrm>
            <a:off x="2209801" y="1492898"/>
            <a:ext cx="8201608" cy="584775"/>
          </a:xfrm>
          <a:prstGeom prst="rect">
            <a:avLst/>
          </a:prstGeom>
          <a:noFill/>
        </p:spPr>
        <p:txBody>
          <a:bodyPr wrap="square" rtlCol="0">
            <a:spAutoFit/>
          </a:bodyPr>
          <a:lstStyle/>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التعلم الرقمي المدعوم بالذكاء الاصطناعي</a:t>
            </a: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AF2AC0E-FB2B-4F5C-817F-0F537C5DE9DB}"/>
              </a:ext>
            </a:extLst>
          </p:cNvPr>
          <p:cNvPicPr>
            <a:picLocks noChangeAspect="1"/>
          </p:cNvPicPr>
          <p:nvPr/>
        </p:nvPicPr>
        <p:blipFill>
          <a:blip r:embed="rId2"/>
          <a:stretch>
            <a:fillRect/>
          </a:stretch>
        </p:blipFill>
        <p:spPr>
          <a:xfrm>
            <a:off x="65314" y="91548"/>
            <a:ext cx="12045821" cy="1173428"/>
          </a:xfrm>
          <a:prstGeom prst="rect">
            <a:avLst/>
          </a:prstGeom>
          <a:ln w="28575">
            <a:solidFill>
              <a:schemeClr val="accent1"/>
            </a:solidFill>
          </a:ln>
        </p:spPr>
      </p:pic>
      <p:pic>
        <p:nvPicPr>
          <p:cNvPr id="8" name="Picture 7">
            <a:extLst>
              <a:ext uri="{FF2B5EF4-FFF2-40B4-BE49-F238E27FC236}">
                <a16:creationId xmlns:a16="http://schemas.microsoft.com/office/drawing/2014/main" id="{1AC36E61-735F-4781-8A8F-6C367E07E52E}"/>
              </a:ext>
            </a:extLst>
          </p:cNvPr>
          <p:cNvPicPr>
            <a:picLocks noChangeAspect="1"/>
          </p:cNvPicPr>
          <p:nvPr/>
        </p:nvPicPr>
        <p:blipFill>
          <a:blip r:embed="rId3"/>
          <a:stretch>
            <a:fillRect/>
          </a:stretch>
        </p:blipFill>
        <p:spPr>
          <a:xfrm>
            <a:off x="3214742" y="2305595"/>
            <a:ext cx="5962650" cy="3971925"/>
          </a:xfrm>
          <a:prstGeom prst="rect">
            <a:avLst/>
          </a:prstGeom>
        </p:spPr>
      </p:pic>
    </p:spTree>
    <p:extLst>
      <p:ext uri="{BB962C8B-B14F-4D97-AF65-F5344CB8AC3E}">
        <p14:creationId xmlns:p14="http://schemas.microsoft.com/office/powerpoint/2010/main" val="3564143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3C3803-ED82-65B0-A14B-ED29B2AC1842}"/>
              </a:ext>
            </a:extLst>
          </p:cNvPr>
          <p:cNvPicPr>
            <a:picLocks noChangeAspect="1"/>
          </p:cNvPicPr>
          <p:nvPr/>
        </p:nvPicPr>
        <p:blipFill>
          <a:blip r:embed="rId2"/>
          <a:stretch>
            <a:fillRect/>
          </a:stretch>
        </p:blipFill>
        <p:spPr>
          <a:xfrm>
            <a:off x="1003937" y="1026033"/>
            <a:ext cx="9744075" cy="3305175"/>
          </a:xfrm>
          <a:prstGeom prst="rect">
            <a:avLst/>
          </a:prstGeom>
        </p:spPr>
      </p:pic>
      <p:pic>
        <p:nvPicPr>
          <p:cNvPr id="6" name="Picture 5">
            <a:extLst>
              <a:ext uri="{FF2B5EF4-FFF2-40B4-BE49-F238E27FC236}">
                <a16:creationId xmlns:a16="http://schemas.microsoft.com/office/drawing/2014/main" id="{4A3CE74F-52E6-5B75-41DC-5470714E3BAC}"/>
              </a:ext>
            </a:extLst>
          </p:cNvPr>
          <p:cNvPicPr>
            <a:picLocks noChangeAspect="1"/>
          </p:cNvPicPr>
          <p:nvPr/>
        </p:nvPicPr>
        <p:blipFill>
          <a:blip r:embed="rId3"/>
          <a:stretch>
            <a:fillRect/>
          </a:stretch>
        </p:blipFill>
        <p:spPr>
          <a:xfrm>
            <a:off x="6096000" y="4524989"/>
            <a:ext cx="4515400" cy="2281097"/>
          </a:xfrm>
          <a:prstGeom prst="rect">
            <a:avLst/>
          </a:prstGeom>
        </p:spPr>
      </p:pic>
      <p:pic>
        <p:nvPicPr>
          <p:cNvPr id="2" name="Picture 1">
            <a:extLst>
              <a:ext uri="{FF2B5EF4-FFF2-40B4-BE49-F238E27FC236}">
                <a16:creationId xmlns:a16="http://schemas.microsoft.com/office/drawing/2014/main" id="{AC01A1F1-255C-F5BE-A064-CBC318A309DC}"/>
              </a:ext>
            </a:extLst>
          </p:cNvPr>
          <p:cNvPicPr>
            <a:picLocks noChangeAspect="1"/>
          </p:cNvPicPr>
          <p:nvPr/>
        </p:nvPicPr>
        <p:blipFill>
          <a:blip r:embed="rId4"/>
          <a:stretch>
            <a:fillRect/>
          </a:stretch>
        </p:blipFill>
        <p:spPr>
          <a:xfrm>
            <a:off x="1223962" y="4523745"/>
            <a:ext cx="2214975" cy="2214975"/>
          </a:xfrm>
          <a:prstGeom prst="rect">
            <a:avLst/>
          </a:prstGeom>
        </p:spPr>
      </p:pic>
      <p:pic>
        <p:nvPicPr>
          <p:cNvPr id="4" name="Picture 3">
            <a:extLst>
              <a:ext uri="{FF2B5EF4-FFF2-40B4-BE49-F238E27FC236}">
                <a16:creationId xmlns:a16="http://schemas.microsoft.com/office/drawing/2014/main" id="{6B23CA09-C057-E6BD-A2E8-5DA49B0B72A6}"/>
              </a:ext>
            </a:extLst>
          </p:cNvPr>
          <p:cNvPicPr>
            <a:picLocks noChangeAspect="1"/>
          </p:cNvPicPr>
          <p:nvPr/>
        </p:nvPicPr>
        <p:blipFill>
          <a:blip r:embed="rId5"/>
          <a:stretch>
            <a:fillRect/>
          </a:stretch>
        </p:blipFill>
        <p:spPr>
          <a:xfrm>
            <a:off x="3480833" y="4523745"/>
            <a:ext cx="2214975" cy="2214975"/>
          </a:xfrm>
          <a:prstGeom prst="rect">
            <a:avLst/>
          </a:prstGeom>
        </p:spPr>
      </p:pic>
      <p:pic>
        <p:nvPicPr>
          <p:cNvPr id="14" name="Picture 13">
            <a:extLst>
              <a:ext uri="{FF2B5EF4-FFF2-40B4-BE49-F238E27FC236}">
                <a16:creationId xmlns:a16="http://schemas.microsoft.com/office/drawing/2014/main" id="{9061E209-72F5-4D23-B9C1-5F59B482D1F7}"/>
              </a:ext>
            </a:extLst>
          </p:cNvPr>
          <p:cNvPicPr>
            <a:picLocks noChangeAspect="1"/>
          </p:cNvPicPr>
          <p:nvPr/>
        </p:nvPicPr>
        <p:blipFill>
          <a:blip r:embed="rId6"/>
          <a:stretch>
            <a:fillRect/>
          </a:stretch>
        </p:blipFill>
        <p:spPr>
          <a:xfrm>
            <a:off x="2398945" y="3894167"/>
            <a:ext cx="1893651" cy="533309"/>
          </a:xfrm>
          <a:prstGeom prst="rect">
            <a:avLst/>
          </a:prstGeom>
        </p:spPr>
      </p:pic>
      <p:pic>
        <p:nvPicPr>
          <p:cNvPr id="16" name="Picture 15">
            <a:extLst>
              <a:ext uri="{FF2B5EF4-FFF2-40B4-BE49-F238E27FC236}">
                <a16:creationId xmlns:a16="http://schemas.microsoft.com/office/drawing/2014/main" id="{F24A697F-15E5-485C-A765-45C67E15D119}"/>
              </a:ext>
            </a:extLst>
          </p:cNvPr>
          <p:cNvPicPr>
            <a:picLocks noChangeAspect="1"/>
          </p:cNvPicPr>
          <p:nvPr/>
        </p:nvPicPr>
        <p:blipFill>
          <a:blip r:embed="rId7"/>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2469022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547A0-5854-80FF-45F4-017211DA2F35}"/>
              </a:ext>
            </a:extLst>
          </p:cNvPr>
          <p:cNvPicPr>
            <a:picLocks noChangeAspect="1"/>
          </p:cNvPicPr>
          <p:nvPr/>
        </p:nvPicPr>
        <p:blipFill>
          <a:blip r:embed="rId2"/>
          <a:stretch>
            <a:fillRect/>
          </a:stretch>
        </p:blipFill>
        <p:spPr>
          <a:xfrm>
            <a:off x="63236" y="0"/>
            <a:ext cx="12051003" cy="6858000"/>
          </a:xfrm>
          <a:prstGeom prst="rect">
            <a:avLst/>
          </a:prstGeom>
        </p:spPr>
      </p:pic>
      <p:sp>
        <p:nvSpPr>
          <p:cNvPr id="2" name="TextBox 1">
            <a:extLst>
              <a:ext uri="{FF2B5EF4-FFF2-40B4-BE49-F238E27FC236}">
                <a16:creationId xmlns:a16="http://schemas.microsoft.com/office/drawing/2014/main" id="{6D6E20F5-50AC-6709-99E8-930FB116BC2D}"/>
              </a:ext>
            </a:extLst>
          </p:cNvPr>
          <p:cNvSpPr txBox="1"/>
          <p:nvPr/>
        </p:nvSpPr>
        <p:spPr>
          <a:xfrm>
            <a:off x="595618" y="1736079"/>
            <a:ext cx="11299971" cy="4154984"/>
          </a:xfrm>
          <a:prstGeom prst="rect">
            <a:avLst/>
          </a:prstGeom>
          <a:noFill/>
        </p:spPr>
        <p:txBody>
          <a:bodyPr wrap="square" rtlCol="0">
            <a:spAutoFit/>
          </a:bodyPr>
          <a:lstStyle/>
          <a:p>
            <a:pPr algn="ctr"/>
            <a:r>
              <a:rPr lang="ar-IQ"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المجتمع العراقي مجتمع حي ومحب للتعلم ويزداد عدد السكان في العراق بنسب كبيرة وغير مسيطر عليها ولا توجد قيود او حدود في الموضوع وعدد المؤسسات التعليمية الحكومية والاهلية اقل بكثير من الحاجة المطلوبة ولا من حلول واقعية لمواجهة التحدي وحل المشكلة بسبب اتباع سياسات تعليمية تعلمية قديمة لا تواكب العصر</a:t>
            </a:r>
            <a:endParaRPr lang="en-US"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05B51850-87AE-4038-90CE-6E49AA431AD5}"/>
              </a:ext>
            </a:extLst>
          </p:cNvPr>
          <p:cNvPicPr>
            <a:picLocks noChangeAspect="1"/>
          </p:cNvPicPr>
          <p:nvPr/>
        </p:nvPicPr>
        <p:blipFill>
          <a:blip r:embed="rId3"/>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3963087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547A0-5854-80FF-45F4-017211DA2F35}"/>
              </a:ext>
            </a:extLst>
          </p:cNvPr>
          <p:cNvPicPr>
            <a:picLocks noChangeAspect="1"/>
          </p:cNvPicPr>
          <p:nvPr/>
        </p:nvPicPr>
        <p:blipFill>
          <a:blip r:embed="rId2"/>
          <a:stretch>
            <a:fillRect/>
          </a:stretch>
        </p:blipFill>
        <p:spPr>
          <a:xfrm>
            <a:off x="63236" y="0"/>
            <a:ext cx="12051003" cy="6858000"/>
          </a:xfrm>
          <a:prstGeom prst="rect">
            <a:avLst/>
          </a:prstGeom>
        </p:spPr>
      </p:pic>
      <p:sp>
        <p:nvSpPr>
          <p:cNvPr id="2" name="TextBox 1">
            <a:extLst>
              <a:ext uri="{FF2B5EF4-FFF2-40B4-BE49-F238E27FC236}">
                <a16:creationId xmlns:a16="http://schemas.microsoft.com/office/drawing/2014/main" id="{6D6E20F5-50AC-6709-99E8-930FB116BC2D}"/>
              </a:ext>
            </a:extLst>
          </p:cNvPr>
          <p:cNvSpPr txBox="1"/>
          <p:nvPr/>
        </p:nvSpPr>
        <p:spPr>
          <a:xfrm>
            <a:off x="1073792" y="1593465"/>
            <a:ext cx="10301680" cy="4832092"/>
          </a:xfrm>
          <a:prstGeom prst="rect">
            <a:avLst/>
          </a:prstGeom>
          <a:noFill/>
        </p:spPr>
        <p:txBody>
          <a:bodyPr wrap="square" rtlCol="0">
            <a:spAutoFit/>
          </a:bodyPr>
          <a:lstStyle/>
          <a:p>
            <a:pPr algn="ctr"/>
            <a:r>
              <a:rPr lang="ar-IQ"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العراق من الدول الموقعة والملتزمة بمواثيق وسياسات تغيير التعليم والتعلم وتطويره وقدم كذلك ورقة عمل ملزمة في الموضوع بضرورة التحول الرقمي التعليمي التعلمي في ايلول سبتمبر 2022 في قمة تحول التعليم في الامم المتحدة  واعتمدت وملزمة للعراق كدولة</a:t>
            </a:r>
          </a:p>
          <a:p>
            <a:pPr algn="ctr"/>
            <a:r>
              <a:rPr lang="ar-IQ" sz="4400" b="1" dirty="0">
                <a:ln w="9525">
                  <a:solidFill>
                    <a:srgbClr val="C00000"/>
                  </a:solidFill>
                  <a:prstDash val="solid"/>
                </a:ln>
                <a:solidFill>
                  <a:srgbClr val="FF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ولكن الواقع شئ والاوراق والمكتوب فيها شئ اخر للاسف الشديد</a:t>
            </a:r>
            <a:endParaRPr lang="en-US" sz="4400" b="1" dirty="0">
              <a:ln w="9525">
                <a:solidFill>
                  <a:srgbClr val="C00000"/>
                </a:solidFill>
                <a:prstDash val="solid"/>
              </a:ln>
              <a:solidFill>
                <a:srgbClr val="FF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05B51850-87AE-4038-90CE-6E49AA431AD5}"/>
              </a:ext>
            </a:extLst>
          </p:cNvPr>
          <p:cNvPicPr>
            <a:picLocks noChangeAspect="1"/>
          </p:cNvPicPr>
          <p:nvPr/>
        </p:nvPicPr>
        <p:blipFill>
          <a:blip r:embed="rId3"/>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200465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547A0-5854-80FF-45F4-017211DA2F35}"/>
              </a:ext>
            </a:extLst>
          </p:cNvPr>
          <p:cNvPicPr>
            <a:picLocks noChangeAspect="1"/>
          </p:cNvPicPr>
          <p:nvPr/>
        </p:nvPicPr>
        <p:blipFill>
          <a:blip r:embed="rId2"/>
          <a:stretch>
            <a:fillRect/>
          </a:stretch>
        </p:blipFill>
        <p:spPr>
          <a:xfrm>
            <a:off x="63236" y="0"/>
            <a:ext cx="12051003" cy="6858000"/>
          </a:xfrm>
          <a:prstGeom prst="rect">
            <a:avLst/>
          </a:prstGeom>
        </p:spPr>
      </p:pic>
      <p:sp>
        <p:nvSpPr>
          <p:cNvPr id="2" name="TextBox 1">
            <a:extLst>
              <a:ext uri="{FF2B5EF4-FFF2-40B4-BE49-F238E27FC236}">
                <a16:creationId xmlns:a16="http://schemas.microsoft.com/office/drawing/2014/main" id="{6D6E20F5-50AC-6709-99E8-930FB116BC2D}"/>
              </a:ext>
            </a:extLst>
          </p:cNvPr>
          <p:cNvSpPr txBox="1"/>
          <p:nvPr/>
        </p:nvSpPr>
        <p:spPr>
          <a:xfrm>
            <a:off x="696286" y="1501186"/>
            <a:ext cx="10684778" cy="4832092"/>
          </a:xfrm>
          <a:prstGeom prst="rect">
            <a:avLst/>
          </a:prstGeom>
          <a:noFill/>
        </p:spPr>
        <p:txBody>
          <a:bodyPr wrap="square" rtlCol="0">
            <a:spAutoFit/>
          </a:bodyPr>
          <a:lstStyle/>
          <a:p>
            <a:pPr algn="ctr"/>
            <a:r>
              <a:rPr lang="ar-IQ"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في ازمة الكوفيد وبعد صدور الاوامر الحكومية بحظر التجوال وتوقف كل مفاصل العمل في الدولة العراقية</a:t>
            </a:r>
          </a:p>
          <a:p>
            <a:pPr algn="ctr"/>
            <a:r>
              <a:rPr lang="ar-IQ"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وعلى الرغم من كل شئ وعدم امتلاك ابسط مقومات البنى التحتية او القدرات البشرية او المادية </a:t>
            </a:r>
            <a:r>
              <a:rPr lang="ar-IQ" sz="4400" b="1" dirty="0">
                <a:ln w="9525">
                  <a:solidFill>
                    <a:sysClr val="windowText" lastClr="000000"/>
                  </a:solidFill>
                  <a:prstDash val="solid"/>
                </a:ln>
                <a:solidFill>
                  <a:srgbClr val="FF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وبعد توقف اجباري لخمسة ايام فقط نجحت في اعادة الحياة للتعليم العالي العراقي واعادة كافة المؤسسات للعمل الرقمي </a:t>
            </a:r>
            <a:r>
              <a:rPr lang="ar-IQ"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واعادة التعليم والتعلم في كل التعليم العالي العراقي</a:t>
            </a:r>
            <a:endParaRPr lang="en-US" sz="4400" b="1" dirty="0">
              <a:ln w="9525">
                <a:solidFill>
                  <a:srgbClr val="C00000"/>
                </a:solidFill>
                <a:prstDash val="solid"/>
              </a:ln>
              <a:solidFill>
                <a:srgbClr val="FF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05B51850-87AE-4038-90CE-6E49AA431AD5}"/>
              </a:ext>
            </a:extLst>
          </p:cNvPr>
          <p:cNvPicPr>
            <a:picLocks noChangeAspect="1"/>
          </p:cNvPicPr>
          <p:nvPr/>
        </p:nvPicPr>
        <p:blipFill>
          <a:blip r:embed="rId3"/>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2326445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BFCCA3-C0A6-697D-5D76-F7B5322B7813}"/>
              </a:ext>
            </a:extLst>
          </p:cNvPr>
          <p:cNvSpPr txBox="1"/>
          <p:nvPr/>
        </p:nvSpPr>
        <p:spPr>
          <a:xfrm>
            <a:off x="70218" y="4625834"/>
            <a:ext cx="9358819" cy="1200329"/>
          </a:xfrm>
          <a:prstGeom prst="rect">
            <a:avLst/>
          </a:prstGeom>
          <a:noFill/>
        </p:spPr>
        <p:txBody>
          <a:bodyPr wrap="square">
            <a:spAutoFit/>
          </a:bodyPr>
          <a:lstStyle/>
          <a:p>
            <a:pPr algn="ctr"/>
            <a:r>
              <a:rPr lang="en-US" sz="3600" b="1" dirty="0">
                <a:ln>
                  <a:solidFill>
                    <a:schemeClr val="accent4">
                      <a:lumMod val="75000"/>
                    </a:schemeClr>
                  </a:solidFill>
                </a:ln>
                <a:effectLst>
                  <a:outerShdw blurRad="38100" dist="38100" dir="2700000" algn="tl">
                    <a:srgbClr val="000000">
                      <a:alpha val="43137"/>
                    </a:srgbClr>
                  </a:outerShdw>
                </a:effectLst>
              </a:rPr>
              <a:t>We can't build a future for our grandchildren with a system built for our grandparents.</a:t>
            </a:r>
          </a:p>
        </p:txBody>
      </p:sp>
      <p:sp>
        <p:nvSpPr>
          <p:cNvPr id="5" name="TextBox 4">
            <a:extLst>
              <a:ext uri="{FF2B5EF4-FFF2-40B4-BE49-F238E27FC236}">
                <a16:creationId xmlns:a16="http://schemas.microsoft.com/office/drawing/2014/main" id="{1EC06FAB-2469-3E89-8310-E1272FB38ECF}"/>
              </a:ext>
            </a:extLst>
          </p:cNvPr>
          <p:cNvSpPr txBox="1"/>
          <p:nvPr/>
        </p:nvSpPr>
        <p:spPr>
          <a:xfrm>
            <a:off x="280073" y="3984796"/>
            <a:ext cx="9491765" cy="707886"/>
          </a:xfrm>
          <a:prstGeom prst="rect">
            <a:avLst/>
          </a:prstGeom>
          <a:noFill/>
        </p:spPr>
        <p:txBody>
          <a:bodyPr wrap="square">
            <a:spAutoFit/>
          </a:bodyPr>
          <a:lstStyle/>
          <a:p>
            <a:r>
              <a:rPr lang="ar-IQ" sz="4000" b="1" dirty="0">
                <a:ln w="9525">
                  <a:solidFill>
                    <a:schemeClr val="accent4">
                      <a:lumMod val="60000"/>
                      <a:lumOff val="40000"/>
                    </a:schemeClr>
                  </a:solidFill>
                  <a:prstDash val="solid"/>
                </a:ln>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rPr>
              <a:t>لا يمكننا بناء مستقبل لأحفادنا بنظام وُضع لأجدادنا</a:t>
            </a:r>
            <a:endParaRPr lang="en-US" sz="4000" b="1" dirty="0">
              <a:ln w="9525">
                <a:solidFill>
                  <a:schemeClr val="accent4">
                    <a:lumMod val="60000"/>
                    <a:lumOff val="40000"/>
                  </a:schemeClr>
                </a:solidFill>
                <a:prstDash val="solid"/>
              </a:ln>
              <a:effectLst>
                <a:outerShdw blurRad="12700" dist="38100" dir="2700000" algn="tl" rotWithShape="0">
                  <a:schemeClr val="bg1">
                    <a:lumMod val="50000"/>
                  </a:schemeClr>
                </a:outerShdw>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0FCC1A7D-F132-6A67-1396-9F6B544CED5D}"/>
              </a:ext>
            </a:extLst>
          </p:cNvPr>
          <p:cNvPicPr>
            <a:picLocks noChangeAspect="1"/>
          </p:cNvPicPr>
          <p:nvPr/>
        </p:nvPicPr>
        <p:blipFill>
          <a:blip r:embed="rId2"/>
          <a:stretch>
            <a:fillRect/>
          </a:stretch>
        </p:blipFill>
        <p:spPr>
          <a:xfrm>
            <a:off x="890625" y="1675981"/>
            <a:ext cx="9358819" cy="2399117"/>
          </a:xfrm>
          <a:prstGeom prst="rect">
            <a:avLst/>
          </a:prstGeom>
        </p:spPr>
      </p:pic>
      <p:pic>
        <p:nvPicPr>
          <p:cNvPr id="2" name="Picture 1">
            <a:extLst>
              <a:ext uri="{FF2B5EF4-FFF2-40B4-BE49-F238E27FC236}">
                <a16:creationId xmlns:a16="http://schemas.microsoft.com/office/drawing/2014/main" id="{2F74A573-874A-4F76-5EE5-29A204F66D32}"/>
              </a:ext>
            </a:extLst>
          </p:cNvPr>
          <p:cNvPicPr>
            <a:picLocks noChangeAspect="1"/>
          </p:cNvPicPr>
          <p:nvPr/>
        </p:nvPicPr>
        <p:blipFill>
          <a:blip r:embed="rId3"/>
          <a:stretch>
            <a:fillRect/>
          </a:stretch>
        </p:blipFill>
        <p:spPr>
          <a:xfrm>
            <a:off x="6215568" y="2496039"/>
            <a:ext cx="1418807" cy="1418807"/>
          </a:xfrm>
          <a:prstGeom prst="rect">
            <a:avLst/>
          </a:prstGeom>
        </p:spPr>
      </p:pic>
      <p:pic>
        <p:nvPicPr>
          <p:cNvPr id="6" name="Picture 5">
            <a:extLst>
              <a:ext uri="{FF2B5EF4-FFF2-40B4-BE49-F238E27FC236}">
                <a16:creationId xmlns:a16="http://schemas.microsoft.com/office/drawing/2014/main" id="{953CF2D2-CE41-FFF8-57F0-57E0994C5A47}"/>
              </a:ext>
            </a:extLst>
          </p:cNvPr>
          <p:cNvPicPr>
            <a:picLocks noChangeAspect="1"/>
          </p:cNvPicPr>
          <p:nvPr/>
        </p:nvPicPr>
        <p:blipFill>
          <a:blip r:embed="rId4"/>
          <a:stretch>
            <a:fillRect/>
          </a:stretch>
        </p:blipFill>
        <p:spPr>
          <a:xfrm>
            <a:off x="2160688" y="1123431"/>
            <a:ext cx="5381625" cy="1228725"/>
          </a:xfrm>
          <a:prstGeom prst="rect">
            <a:avLst/>
          </a:prstGeom>
        </p:spPr>
      </p:pic>
      <p:pic>
        <p:nvPicPr>
          <p:cNvPr id="8" name="Picture 7">
            <a:extLst>
              <a:ext uri="{FF2B5EF4-FFF2-40B4-BE49-F238E27FC236}">
                <a16:creationId xmlns:a16="http://schemas.microsoft.com/office/drawing/2014/main" id="{FB3B381C-7010-1C92-BB6C-3EE122F51A64}"/>
              </a:ext>
            </a:extLst>
          </p:cNvPr>
          <p:cNvPicPr>
            <a:picLocks noChangeAspect="1"/>
          </p:cNvPicPr>
          <p:nvPr/>
        </p:nvPicPr>
        <p:blipFill>
          <a:blip r:embed="rId5"/>
          <a:stretch>
            <a:fillRect/>
          </a:stretch>
        </p:blipFill>
        <p:spPr>
          <a:xfrm>
            <a:off x="9174778" y="4060651"/>
            <a:ext cx="2476500" cy="2476500"/>
          </a:xfrm>
          <a:prstGeom prst="rect">
            <a:avLst/>
          </a:prstGeom>
        </p:spPr>
      </p:pic>
      <p:pic>
        <p:nvPicPr>
          <p:cNvPr id="4" name="Picture 3">
            <a:extLst>
              <a:ext uri="{FF2B5EF4-FFF2-40B4-BE49-F238E27FC236}">
                <a16:creationId xmlns:a16="http://schemas.microsoft.com/office/drawing/2014/main" id="{E27FAF3D-8610-6B5E-5F37-4F05351C18E2}"/>
              </a:ext>
            </a:extLst>
          </p:cNvPr>
          <p:cNvPicPr>
            <a:picLocks noChangeAspect="1"/>
          </p:cNvPicPr>
          <p:nvPr/>
        </p:nvPicPr>
        <p:blipFill>
          <a:blip r:embed="rId6"/>
          <a:stretch>
            <a:fillRect/>
          </a:stretch>
        </p:blipFill>
        <p:spPr>
          <a:xfrm>
            <a:off x="70218" y="6335966"/>
            <a:ext cx="1194920" cy="402371"/>
          </a:xfrm>
          <a:prstGeom prst="rect">
            <a:avLst/>
          </a:prstGeom>
        </p:spPr>
      </p:pic>
      <p:pic>
        <p:nvPicPr>
          <p:cNvPr id="13" name="Picture 12">
            <a:extLst>
              <a:ext uri="{FF2B5EF4-FFF2-40B4-BE49-F238E27FC236}">
                <a16:creationId xmlns:a16="http://schemas.microsoft.com/office/drawing/2014/main" id="{95E01D60-1D5B-4B00-8F09-249F56B9BEB6}"/>
              </a:ext>
            </a:extLst>
          </p:cNvPr>
          <p:cNvPicPr>
            <a:picLocks noChangeAspect="1"/>
          </p:cNvPicPr>
          <p:nvPr/>
        </p:nvPicPr>
        <p:blipFill>
          <a:blip r:embed="rId7"/>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844365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547A0-5854-80FF-45F4-017211DA2F35}"/>
              </a:ext>
            </a:extLst>
          </p:cNvPr>
          <p:cNvPicPr>
            <a:picLocks noChangeAspect="1"/>
          </p:cNvPicPr>
          <p:nvPr/>
        </p:nvPicPr>
        <p:blipFill>
          <a:blip r:embed="rId2"/>
          <a:stretch>
            <a:fillRect/>
          </a:stretch>
        </p:blipFill>
        <p:spPr>
          <a:xfrm>
            <a:off x="63236" y="0"/>
            <a:ext cx="12051003" cy="6858000"/>
          </a:xfrm>
          <a:prstGeom prst="rect">
            <a:avLst/>
          </a:prstGeom>
        </p:spPr>
      </p:pic>
      <p:sp>
        <p:nvSpPr>
          <p:cNvPr id="2" name="TextBox 1">
            <a:extLst>
              <a:ext uri="{FF2B5EF4-FFF2-40B4-BE49-F238E27FC236}">
                <a16:creationId xmlns:a16="http://schemas.microsoft.com/office/drawing/2014/main" id="{6D6E20F5-50AC-6709-99E8-930FB116BC2D}"/>
              </a:ext>
            </a:extLst>
          </p:cNvPr>
          <p:cNvSpPr txBox="1"/>
          <p:nvPr/>
        </p:nvSpPr>
        <p:spPr>
          <a:xfrm>
            <a:off x="241720" y="1668967"/>
            <a:ext cx="12552218" cy="4154984"/>
          </a:xfrm>
          <a:prstGeom prst="rect">
            <a:avLst/>
          </a:prstGeom>
          <a:noFill/>
        </p:spPr>
        <p:txBody>
          <a:bodyPr wrap="square" rtlCol="0">
            <a:spAutoFit/>
          </a:bodyPr>
          <a:lstStyle/>
          <a:p>
            <a:pPr algn="ctr"/>
            <a:r>
              <a:rPr lang="ar-IQ" sz="4400" b="1" dirty="0">
                <a:ln w="9525">
                  <a:solidFill>
                    <a:sysClr val="windowText" lastClr="000000"/>
                  </a:solidFill>
                  <a:prstDash val="solid"/>
                </a:ln>
                <a:solidFill>
                  <a:srgbClr val="FF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لا بديل عن المدرس والصف الدراسي </a:t>
            </a:r>
          </a:p>
          <a:p>
            <a:pPr algn="ctr"/>
            <a:r>
              <a:rPr lang="ar-IQ" sz="4400" b="1" dirty="0">
                <a:ln w="9525">
                  <a:solidFill>
                    <a:sysClr val="windowText" lastClr="000000"/>
                  </a:solidFill>
                  <a:prstDash val="solid"/>
                </a:ln>
                <a:solidFill>
                  <a:srgbClr val="FF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مهما تطورت التكنولوجيا</a:t>
            </a:r>
          </a:p>
          <a:p>
            <a:pPr algn="ctr"/>
            <a:r>
              <a:rPr lang="ar-IQ"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ولابديل عن التكنولوجيا لتعزيز التعليم والتعلم</a:t>
            </a:r>
          </a:p>
          <a:p>
            <a:pPr algn="ctr"/>
            <a:r>
              <a:rPr lang="ar-IQ"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في الظروف الاعتيادية وغير الاعتيادية</a:t>
            </a:r>
          </a:p>
          <a:p>
            <a:pPr algn="ctr"/>
            <a:r>
              <a:rPr lang="ar-IQ"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واهمال التكنولوجيات او عدم استخدامها</a:t>
            </a:r>
          </a:p>
          <a:p>
            <a:pPr algn="ctr"/>
            <a:r>
              <a:rPr lang="ar-IQ"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اصبح الان قصور في الاعداد التربوي للمدرسين</a:t>
            </a:r>
            <a:endParaRPr lang="en-US"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05B51850-87AE-4038-90CE-6E49AA431AD5}"/>
              </a:ext>
            </a:extLst>
          </p:cNvPr>
          <p:cNvPicPr>
            <a:picLocks noChangeAspect="1"/>
          </p:cNvPicPr>
          <p:nvPr/>
        </p:nvPicPr>
        <p:blipFill>
          <a:blip r:embed="rId3"/>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1179751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547A0-5854-80FF-45F4-017211DA2F35}"/>
              </a:ext>
            </a:extLst>
          </p:cNvPr>
          <p:cNvPicPr>
            <a:picLocks noChangeAspect="1"/>
          </p:cNvPicPr>
          <p:nvPr/>
        </p:nvPicPr>
        <p:blipFill>
          <a:blip r:embed="rId2"/>
          <a:stretch>
            <a:fillRect/>
          </a:stretch>
        </p:blipFill>
        <p:spPr>
          <a:xfrm>
            <a:off x="63236" y="0"/>
            <a:ext cx="12051003" cy="6858000"/>
          </a:xfrm>
          <a:prstGeom prst="rect">
            <a:avLst/>
          </a:prstGeom>
        </p:spPr>
      </p:pic>
      <p:pic>
        <p:nvPicPr>
          <p:cNvPr id="2" name="Picture 1">
            <a:extLst>
              <a:ext uri="{FF2B5EF4-FFF2-40B4-BE49-F238E27FC236}">
                <a16:creationId xmlns:a16="http://schemas.microsoft.com/office/drawing/2014/main" id="{023B2B9C-7425-7411-86FA-93C74FCEBE2C}"/>
              </a:ext>
            </a:extLst>
          </p:cNvPr>
          <p:cNvPicPr>
            <a:picLocks noChangeAspect="1"/>
          </p:cNvPicPr>
          <p:nvPr/>
        </p:nvPicPr>
        <p:blipFill>
          <a:blip r:embed="rId3"/>
          <a:stretch>
            <a:fillRect/>
          </a:stretch>
        </p:blipFill>
        <p:spPr>
          <a:xfrm>
            <a:off x="424206" y="1696311"/>
            <a:ext cx="3250122" cy="4562176"/>
          </a:xfrm>
          <a:prstGeom prst="rect">
            <a:avLst/>
          </a:prstGeom>
          <a:ln w="38100">
            <a:solidFill>
              <a:schemeClr val="accent1"/>
            </a:solidFill>
          </a:ln>
        </p:spPr>
      </p:pic>
      <p:sp>
        <p:nvSpPr>
          <p:cNvPr id="7" name="TextBox 6">
            <a:extLst>
              <a:ext uri="{FF2B5EF4-FFF2-40B4-BE49-F238E27FC236}">
                <a16:creationId xmlns:a16="http://schemas.microsoft.com/office/drawing/2014/main" id="{148C36EB-AB0F-C51B-E96C-FEA88C434EA4}"/>
              </a:ext>
            </a:extLst>
          </p:cNvPr>
          <p:cNvSpPr txBox="1"/>
          <p:nvPr/>
        </p:nvSpPr>
        <p:spPr>
          <a:xfrm>
            <a:off x="3859807" y="1800517"/>
            <a:ext cx="7616232" cy="4524315"/>
          </a:xfrm>
          <a:prstGeom prst="rect">
            <a:avLst/>
          </a:prstGeom>
          <a:noFill/>
        </p:spPr>
        <p:txBody>
          <a:bodyPr wrap="square" rtlCol="0">
            <a:spAutoFit/>
          </a:bodyPr>
          <a:lstStyle/>
          <a:p>
            <a:pPr algn="just" rtl="1"/>
            <a:r>
              <a:rPr lang="ar-IQ" sz="3600" b="1" dirty="0">
                <a:ln w="9525">
                  <a:solidFill>
                    <a:schemeClr val="accent1"/>
                  </a:solidFill>
                  <a:prstDash val="solid"/>
                </a:ln>
                <a:solidFill>
                  <a:schemeClr val="accent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التكنولوجيا تسهل حياة البشر وهي من أسباب ديمومتها وتطورها  وقد اثبتت قدرتها الكبيرة والمميزة في التربية والتعليم وهنالك مبادئ أساسية في التعليم الرقمي وارشادات يتوجب اتباعها والالتزام بتنفيذها وامتلاك عدد كبير من الحاسبات المتطورة لا تعني ان المؤسسة متطورة في المعلومات والاتصالات على سبيل المثال والعبرة في الاستفادة منها وليس في عددها</a:t>
            </a:r>
            <a:endParaRPr lang="en-US" sz="3600" b="1" dirty="0">
              <a:ln w="9525">
                <a:solidFill>
                  <a:schemeClr val="accent1"/>
                </a:solidFill>
                <a:prstDash val="solid"/>
              </a:ln>
              <a:solidFill>
                <a:schemeClr val="accent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C9AB99C0-1755-4877-BBAB-2868E1629CF7}"/>
              </a:ext>
            </a:extLst>
          </p:cNvPr>
          <p:cNvPicPr>
            <a:picLocks noChangeAspect="1"/>
          </p:cNvPicPr>
          <p:nvPr/>
        </p:nvPicPr>
        <p:blipFill>
          <a:blip r:embed="rId4"/>
          <a:stretch>
            <a:fillRect/>
          </a:stretch>
        </p:blipFill>
        <p:spPr>
          <a:xfrm>
            <a:off x="0" y="-8641"/>
            <a:ext cx="12192000" cy="1351560"/>
          </a:xfrm>
          <a:prstGeom prst="rect">
            <a:avLst/>
          </a:prstGeom>
        </p:spPr>
      </p:pic>
      <p:pic>
        <p:nvPicPr>
          <p:cNvPr id="11" name="Picture 10">
            <a:extLst>
              <a:ext uri="{FF2B5EF4-FFF2-40B4-BE49-F238E27FC236}">
                <a16:creationId xmlns:a16="http://schemas.microsoft.com/office/drawing/2014/main" id="{8A9F8383-A907-405A-8142-2BCB69647E39}"/>
              </a:ext>
            </a:extLst>
          </p:cNvPr>
          <p:cNvPicPr>
            <a:picLocks noChangeAspect="1"/>
          </p:cNvPicPr>
          <p:nvPr/>
        </p:nvPicPr>
        <p:blipFill>
          <a:blip r:embed="rId5"/>
          <a:stretch>
            <a:fillRect/>
          </a:stretch>
        </p:blipFill>
        <p:spPr>
          <a:xfrm>
            <a:off x="-9331" y="92226"/>
            <a:ext cx="12192000" cy="1112509"/>
          </a:xfrm>
          <a:prstGeom prst="rect">
            <a:avLst/>
          </a:prstGeom>
        </p:spPr>
      </p:pic>
    </p:spTree>
    <p:extLst>
      <p:ext uri="{BB962C8B-B14F-4D97-AF65-F5344CB8AC3E}">
        <p14:creationId xmlns:p14="http://schemas.microsoft.com/office/powerpoint/2010/main" val="2250756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547A0-5854-80FF-45F4-017211DA2F35}"/>
              </a:ext>
            </a:extLst>
          </p:cNvPr>
          <p:cNvPicPr>
            <a:picLocks noChangeAspect="1"/>
          </p:cNvPicPr>
          <p:nvPr/>
        </p:nvPicPr>
        <p:blipFill>
          <a:blip r:embed="rId2"/>
          <a:stretch>
            <a:fillRect/>
          </a:stretch>
        </p:blipFill>
        <p:spPr>
          <a:xfrm>
            <a:off x="63236" y="0"/>
            <a:ext cx="12051003" cy="6858000"/>
          </a:xfrm>
          <a:prstGeom prst="rect">
            <a:avLst/>
          </a:prstGeom>
        </p:spPr>
      </p:pic>
      <p:sp>
        <p:nvSpPr>
          <p:cNvPr id="2" name="TextBox 1">
            <a:extLst>
              <a:ext uri="{FF2B5EF4-FFF2-40B4-BE49-F238E27FC236}">
                <a16:creationId xmlns:a16="http://schemas.microsoft.com/office/drawing/2014/main" id="{6D6E20F5-50AC-6709-99E8-930FB116BC2D}"/>
              </a:ext>
            </a:extLst>
          </p:cNvPr>
          <p:cNvSpPr txBox="1"/>
          <p:nvPr/>
        </p:nvSpPr>
        <p:spPr>
          <a:xfrm>
            <a:off x="77761" y="1480083"/>
            <a:ext cx="12552218" cy="4154984"/>
          </a:xfrm>
          <a:prstGeom prst="rect">
            <a:avLst/>
          </a:prstGeom>
          <a:noFill/>
        </p:spPr>
        <p:txBody>
          <a:bodyPr wrap="square" rtlCol="0">
            <a:spAutoFit/>
          </a:bodyPr>
          <a:lstStyle/>
          <a:p>
            <a:pPr algn="ctr"/>
            <a:r>
              <a:rPr lang="ar-IQ"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النتائج غير الناجحة او الأرقام المختلفة </a:t>
            </a:r>
          </a:p>
          <a:p>
            <a:pPr algn="ctr"/>
            <a:r>
              <a:rPr lang="ar-IQ"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لا تعني ان النظرية خاطئة او غير صحيحة</a:t>
            </a:r>
          </a:p>
          <a:p>
            <a:pPr algn="ctr"/>
            <a:r>
              <a:rPr lang="ar-IQ"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فالتكنولوجيا اثبتت النجاح وقدرتها على تسهيل الأمور</a:t>
            </a:r>
          </a:p>
          <a:p>
            <a:pPr algn="ctr"/>
            <a:r>
              <a:rPr lang="ar-IQ"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وهي وجدت لهذا وسر نجاحها وديمومتها</a:t>
            </a:r>
          </a:p>
          <a:p>
            <a:pPr algn="ctr"/>
            <a:r>
              <a:rPr lang="ar-IQ"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اما الفشل في التطبيق والنتائج غير المرجوة</a:t>
            </a:r>
          </a:p>
          <a:p>
            <a:pPr algn="ctr"/>
            <a:r>
              <a:rPr lang="ar-IQ"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معناه الغلط في التطبيق والية الاعتماد</a:t>
            </a:r>
            <a:endParaRPr lang="en-US"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B4CF3111-9944-ABA7-C80C-B452EB0FEF03}"/>
              </a:ext>
            </a:extLst>
          </p:cNvPr>
          <p:cNvPicPr>
            <a:picLocks noChangeAspect="1"/>
          </p:cNvPicPr>
          <p:nvPr/>
        </p:nvPicPr>
        <p:blipFill>
          <a:blip r:embed="rId3"/>
          <a:stretch>
            <a:fillRect/>
          </a:stretch>
        </p:blipFill>
        <p:spPr>
          <a:xfrm>
            <a:off x="219140" y="1611255"/>
            <a:ext cx="1366035" cy="1391489"/>
          </a:xfrm>
          <a:prstGeom prst="rect">
            <a:avLst/>
          </a:prstGeom>
        </p:spPr>
      </p:pic>
      <p:pic>
        <p:nvPicPr>
          <p:cNvPr id="10" name="Picture 9">
            <a:extLst>
              <a:ext uri="{FF2B5EF4-FFF2-40B4-BE49-F238E27FC236}">
                <a16:creationId xmlns:a16="http://schemas.microsoft.com/office/drawing/2014/main" id="{D2BD7143-28F4-4816-8A22-7352B928D7E8}"/>
              </a:ext>
            </a:extLst>
          </p:cNvPr>
          <p:cNvPicPr>
            <a:picLocks noChangeAspect="1"/>
          </p:cNvPicPr>
          <p:nvPr/>
        </p:nvPicPr>
        <p:blipFill>
          <a:blip r:embed="rId4"/>
          <a:stretch>
            <a:fillRect/>
          </a:stretch>
        </p:blipFill>
        <p:spPr>
          <a:xfrm>
            <a:off x="4927270" y="5850174"/>
            <a:ext cx="3182624" cy="896323"/>
          </a:xfrm>
          <a:prstGeom prst="rect">
            <a:avLst/>
          </a:prstGeom>
        </p:spPr>
      </p:pic>
      <p:pic>
        <p:nvPicPr>
          <p:cNvPr id="12" name="Picture 11">
            <a:extLst>
              <a:ext uri="{FF2B5EF4-FFF2-40B4-BE49-F238E27FC236}">
                <a16:creationId xmlns:a16="http://schemas.microsoft.com/office/drawing/2014/main" id="{562E91C4-10AD-496A-9F89-9538501515C6}"/>
              </a:ext>
            </a:extLst>
          </p:cNvPr>
          <p:cNvPicPr>
            <a:picLocks noChangeAspect="1"/>
          </p:cNvPicPr>
          <p:nvPr/>
        </p:nvPicPr>
        <p:blipFill>
          <a:blip r:embed="rId5"/>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3613840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547A0-5854-80FF-45F4-017211DA2F35}"/>
              </a:ext>
            </a:extLst>
          </p:cNvPr>
          <p:cNvPicPr>
            <a:picLocks noChangeAspect="1"/>
          </p:cNvPicPr>
          <p:nvPr/>
        </p:nvPicPr>
        <p:blipFill>
          <a:blip r:embed="rId2"/>
          <a:stretch>
            <a:fillRect/>
          </a:stretch>
        </p:blipFill>
        <p:spPr>
          <a:xfrm>
            <a:off x="63236" y="0"/>
            <a:ext cx="12051003" cy="6858000"/>
          </a:xfrm>
          <a:prstGeom prst="rect">
            <a:avLst/>
          </a:prstGeom>
        </p:spPr>
      </p:pic>
      <p:pic>
        <p:nvPicPr>
          <p:cNvPr id="7" name="Picture 6">
            <a:extLst>
              <a:ext uri="{FF2B5EF4-FFF2-40B4-BE49-F238E27FC236}">
                <a16:creationId xmlns:a16="http://schemas.microsoft.com/office/drawing/2014/main" id="{78C7A1D6-7D30-2688-F3E7-F15FE96F275E}"/>
              </a:ext>
            </a:extLst>
          </p:cNvPr>
          <p:cNvPicPr>
            <a:picLocks noChangeAspect="1"/>
          </p:cNvPicPr>
          <p:nvPr/>
        </p:nvPicPr>
        <p:blipFill>
          <a:blip r:embed="rId3"/>
          <a:stretch>
            <a:fillRect/>
          </a:stretch>
        </p:blipFill>
        <p:spPr>
          <a:xfrm>
            <a:off x="686343" y="1640131"/>
            <a:ext cx="3303765" cy="4626301"/>
          </a:xfrm>
          <a:prstGeom prst="rect">
            <a:avLst/>
          </a:prstGeom>
        </p:spPr>
      </p:pic>
      <p:sp>
        <p:nvSpPr>
          <p:cNvPr id="2" name="TextBox 1">
            <a:extLst>
              <a:ext uri="{FF2B5EF4-FFF2-40B4-BE49-F238E27FC236}">
                <a16:creationId xmlns:a16="http://schemas.microsoft.com/office/drawing/2014/main" id="{6962FB60-7105-A49D-97A0-BF5F1902A04A}"/>
              </a:ext>
            </a:extLst>
          </p:cNvPr>
          <p:cNvSpPr txBox="1"/>
          <p:nvPr/>
        </p:nvSpPr>
        <p:spPr>
          <a:xfrm>
            <a:off x="4158563" y="2421059"/>
            <a:ext cx="7647709" cy="2862322"/>
          </a:xfrm>
          <a:prstGeom prst="rect">
            <a:avLst/>
          </a:prstGeom>
          <a:noFill/>
        </p:spPr>
        <p:txBody>
          <a:bodyPr wrap="square" rtlCol="0">
            <a:spAutoFit/>
          </a:bodyPr>
          <a:lstStyle/>
          <a:p>
            <a:pPr algn="ctr"/>
            <a:r>
              <a:rPr lang="ar-IQ" sz="3600" b="1" dirty="0">
                <a:ln w="9525">
                  <a:solidFill>
                    <a:srgbClr val="00206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الموارد التعليمية المفتوحة الان أصبحت مطلب مؤسساتي مهم جدا ولكافة المؤسسات التعليمية والعلمية  ويتوجب على المؤسسات توفير أيضا المستودعات الرقمية ويجب ان تكون كذلك ضمن هياكل منصات التعليم الرقمي</a:t>
            </a:r>
            <a:endParaRPr lang="en-US" sz="3600" b="1" dirty="0">
              <a:ln w="9525">
                <a:solidFill>
                  <a:srgbClr val="00206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B6BE4793-B2C6-0196-C18C-EC70CF9AD1AC}"/>
              </a:ext>
            </a:extLst>
          </p:cNvPr>
          <p:cNvPicPr>
            <a:picLocks noChangeAspect="1"/>
          </p:cNvPicPr>
          <p:nvPr/>
        </p:nvPicPr>
        <p:blipFill>
          <a:blip r:embed="rId4"/>
          <a:stretch>
            <a:fillRect/>
          </a:stretch>
        </p:blipFill>
        <p:spPr>
          <a:xfrm>
            <a:off x="803565" y="5768329"/>
            <a:ext cx="1193578" cy="406385"/>
          </a:xfrm>
          <a:prstGeom prst="rect">
            <a:avLst/>
          </a:prstGeom>
        </p:spPr>
      </p:pic>
      <p:pic>
        <p:nvPicPr>
          <p:cNvPr id="15" name="Picture 14">
            <a:extLst>
              <a:ext uri="{FF2B5EF4-FFF2-40B4-BE49-F238E27FC236}">
                <a16:creationId xmlns:a16="http://schemas.microsoft.com/office/drawing/2014/main" id="{5A596649-7557-4091-B6FA-CFD595989748}"/>
              </a:ext>
            </a:extLst>
          </p:cNvPr>
          <p:cNvPicPr>
            <a:picLocks noChangeAspect="1"/>
          </p:cNvPicPr>
          <p:nvPr/>
        </p:nvPicPr>
        <p:blipFill>
          <a:blip r:embed="rId5"/>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3574983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91F8D7-D537-4D9C-834D-763F5080D50B}"/>
              </a:ext>
            </a:extLst>
          </p:cNvPr>
          <p:cNvSpPr/>
          <p:nvPr/>
        </p:nvSpPr>
        <p:spPr>
          <a:xfrm>
            <a:off x="7382312" y="4655889"/>
            <a:ext cx="4362275" cy="922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BE78852-7F4C-47C8-9984-893505226B31}"/>
              </a:ext>
            </a:extLst>
          </p:cNvPr>
          <p:cNvSpPr txBox="1"/>
          <p:nvPr/>
        </p:nvSpPr>
        <p:spPr>
          <a:xfrm>
            <a:off x="3783434" y="107104"/>
            <a:ext cx="5780015" cy="646331"/>
          </a:xfrm>
          <a:prstGeom prst="rect">
            <a:avLst/>
          </a:prstGeom>
          <a:noFill/>
        </p:spPr>
        <p:txBody>
          <a:bodyPr wrap="square" rtlCol="0">
            <a:spAutoFit/>
          </a:bodyPr>
          <a:lstStyle/>
          <a:p>
            <a:r>
              <a:rPr lang="ar-IQ" sz="3600" b="1" spc="50" dirty="0">
                <a:ln w="9525" cmpd="sng">
                  <a:solidFill>
                    <a:schemeClr val="tx1"/>
                  </a:solidFill>
                  <a:prstDash val="solid"/>
                </a:ln>
                <a:solidFill>
                  <a:srgbClr val="70AD47">
                    <a:tint val="1000"/>
                  </a:srgbClr>
                </a:solidFill>
                <a:effectLst>
                  <a:glow rad="38100">
                    <a:schemeClr val="accent1">
                      <a:alpha val="40000"/>
                    </a:scheme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الذكاء الاصطناعي لاجل الخير</a:t>
            </a:r>
            <a:endParaRPr lang="en-US" sz="3600" b="1" spc="50" dirty="0">
              <a:ln w="9525" cmpd="sng">
                <a:solidFill>
                  <a:schemeClr val="tx1"/>
                </a:solidFill>
                <a:prstDash val="solid"/>
              </a:ln>
              <a:solidFill>
                <a:srgbClr val="70AD47">
                  <a:tint val="1000"/>
                </a:srgbClr>
              </a:solidFill>
              <a:effectLst>
                <a:glow rad="38100">
                  <a:schemeClr val="accent1">
                    <a:alpha val="40000"/>
                  </a:scheme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657147A7-AA6E-4687-86CB-85350A519479}"/>
              </a:ext>
            </a:extLst>
          </p:cNvPr>
          <p:cNvSpPr/>
          <p:nvPr/>
        </p:nvSpPr>
        <p:spPr>
          <a:xfrm>
            <a:off x="447413" y="1867896"/>
            <a:ext cx="11297174" cy="28187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5EA9D3-B78A-4562-8E64-A1E8608C1079}"/>
              </a:ext>
            </a:extLst>
          </p:cNvPr>
          <p:cNvSpPr/>
          <p:nvPr/>
        </p:nvSpPr>
        <p:spPr>
          <a:xfrm>
            <a:off x="234892" y="973123"/>
            <a:ext cx="11736198" cy="983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0AE2A86-A388-4BA8-A36D-7BE2582C174D}"/>
              </a:ext>
            </a:extLst>
          </p:cNvPr>
          <p:cNvSpPr txBox="1"/>
          <p:nvPr/>
        </p:nvSpPr>
        <p:spPr>
          <a:xfrm>
            <a:off x="2303668" y="1356355"/>
            <a:ext cx="7684316" cy="646331"/>
          </a:xfrm>
          <a:prstGeom prst="rect">
            <a:avLst/>
          </a:prstGeom>
          <a:noFill/>
        </p:spPr>
        <p:txBody>
          <a:bodyPr wrap="square">
            <a:spAutoFit/>
          </a:bodyPr>
          <a:lstStyle/>
          <a:p>
            <a:pPr algn="r" rtl="1"/>
            <a:r>
              <a:rPr lang="ar-IQ" sz="3600" b="1" dirty="0">
                <a:ln w="9525">
                  <a:solidFill>
                    <a:srgbClr val="7030A0"/>
                  </a:solidFill>
                  <a:prstDash val="solid"/>
                </a:ln>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اهمية التعلم الرقمي في عصر الذكاء الاصطناعي</a:t>
            </a:r>
          </a:p>
        </p:txBody>
      </p:sp>
      <p:sp>
        <p:nvSpPr>
          <p:cNvPr id="15" name="TextBox 14">
            <a:extLst>
              <a:ext uri="{FF2B5EF4-FFF2-40B4-BE49-F238E27FC236}">
                <a16:creationId xmlns:a16="http://schemas.microsoft.com/office/drawing/2014/main" id="{4CB0ADCB-9663-451D-A5FC-54E89F7582DA}"/>
              </a:ext>
            </a:extLst>
          </p:cNvPr>
          <p:cNvSpPr txBox="1"/>
          <p:nvPr/>
        </p:nvSpPr>
        <p:spPr>
          <a:xfrm>
            <a:off x="6129001" y="2116597"/>
            <a:ext cx="5843314" cy="4247317"/>
          </a:xfrm>
          <a:prstGeom prst="rect">
            <a:avLst/>
          </a:prstGeom>
          <a:noFill/>
        </p:spPr>
        <p:txBody>
          <a:bodyPr wrap="square">
            <a:spAutoFit/>
          </a:bodyPr>
          <a:lstStyle/>
          <a:p>
            <a:pPr algn="r" rtl="1"/>
            <a:r>
              <a:rPr lang="en-US" sz="2000" b="1" u="sng"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ar-IQ" sz="2000" b="1" u="sng"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أهمية التعلم الرقمي في عصر الذكاء الاصطناعي</a:t>
            </a:r>
          </a:p>
          <a:p>
            <a:pPr algn="r" rtl="1"/>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في زمن أصبحت فيه خوارزميات الذكاء الاصطناعي جزءاً من تفاصيل حياتنا اليومية، أصبح التعلم الرقمي ليس فقط وسيلة لتلقّي المعرفة، بل ضرورة استراتيجية لصناعة المستقبل. إليك أبرز الأوجه التي توضح مدى أهمية التعلم الرقمي اليوم:</a:t>
            </a:r>
          </a:p>
          <a:p>
            <a:pPr algn="r" rtl="1"/>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 </a:t>
            </a: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تمكين فهم الذكاء الاصطناعي نفسه</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التعلم الرقمي يساعد الأفراد على فهم تقنيات مثل التعلم العميق، معالجة اللغة الطبيعية، والرؤية الحاسوبية.</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يمنح أدوات لتحليل كيفية اتخاذ القرارات باستخدام البيانات والخوارزميات.</a:t>
            </a:r>
          </a:p>
          <a:p>
            <a:pPr algn="r" rtl="1"/>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a:t>
            </a: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تطوير مهارات العصر</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يوفر التدريب على المهارات التي تطلبها الوظائف الحديثة مثل البرمجة، تحليل البيانات، وإدارة الأنظمة الذكية.</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يعزز الكفاءات الرقمية الأساسية مثل الأمان السيبراني والاستخدام الآمن للتقنيات الحديثة</a:t>
            </a:r>
          </a:p>
        </p:txBody>
      </p:sp>
      <p:sp>
        <p:nvSpPr>
          <p:cNvPr id="21" name="TextBox 20">
            <a:extLst>
              <a:ext uri="{FF2B5EF4-FFF2-40B4-BE49-F238E27FC236}">
                <a16:creationId xmlns:a16="http://schemas.microsoft.com/office/drawing/2014/main" id="{4098E5B7-8540-4A2C-8F81-19700FB19AF2}"/>
              </a:ext>
            </a:extLst>
          </p:cNvPr>
          <p:cNvSpPr txBox="1"/>
          <p:nvPr/>
        </p:nvSpPr>
        <p:spPr>
          <a:xfrm>
            <a:off x="176677" y="2318445"/>
            <a:ext cx="5969149" cy="3970318"/>
          </a:xfrm>
          <a:prstGeom prst="rect">
            <a:avLst/>
          </a:prstGeom>
          <a:noFill/>
        </p:spPr>
        <p:txBody>
          <a:bodyPr wrap="square">
            <a:spAutoFit/>
          </a:bodyPr>
          <a:lstStyle/>
          <a:p>
            <a:pPr algn="r" rtl="1"/>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3. </a:t>
            </a: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توجيه التعليم الشخصي باستخدام الذكاء الاصطناعي</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منصات التعلم الرقمي تستخدم الذكاء الاصطناعي لتقديم محتوى مخصص حسب مستوى الطالب واهتماماته.</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أدوات مثل التوصيات الذكية والتغذية الراجعة الفورية تحسن تجربة التعلم وتزيد فعاليته.</a:t>
            </a:r>
          </a:p>
          <a:p>
            <a:pPr algn="r" rtl="1"/>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4. </a:t>
            </a: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إتاحة التعلم على نطاق عالمي</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يكسر التعلم الرقمي حواجز الزمان والمكان، ويتيح الوصول إلى خبراء ومصادر تعليمية من مختلف أنحاء العالم.</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يُعزز العدالة في التعليم من خلال توفير فرص تعلم للجميع، بغض النظر عن الخلفية أو الموارد.</a:t>
            </a:r>
          </a:p>
          <a:p>
            <a:pPr algn="r" rtl="1"/>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5. </a:t>
            </a: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تعزيز ثقافة التعلم المستمر</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في عصر تتغير فيه المهارات المطلوبة بسرعة، يوفر التعلم الرقمي إمكانية تحديث المعرفة باستمرار.</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يشجع على المرونة الفكرية والتأقلم مع التغيرات التقنية السريعة.</a:t>
            </a:r>
          </a:p>
        </p:txBody>
      </p:sp>
      <p:pic>
        <p:nvPicPr>
          <p:cNvPr id="19" name="Picture 18">
            <a:extLst>
              <a:ext uri="{FF2B5EF4-FFF2-40B4-BE49-F238E27FC236}">
                <a16:creationId xmlns:a16="http://schemas.microsoft.com/office/drawing/2014/main" id="{A50E7136-5FE5-4ED8-85E9-0272AADB5CA8}"/>
              </a:ext>
            </a:extLst>
          </p:cNvPr>
          <p:cNvPicPr>
            <a:picLocks noChangeAspect="1"/>
          </p:cNvPicPr>
          <p:nvPr/>
        </p:nvPicPr>
        <p:blipFill>
          <a:blip r:embed="rId2"/>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1813605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AA77DD-2DB8-46D7-8084-2395F08DA4A6}"/>
              </a:ext>
            </a:extLst>
          </p:cNvPr>
          <p:cNvSpPr txBox="1"/>
          <p:nvPr/>
        </p:nvSpPr>
        <p:spPr>
          <a:xfrm>
            <a:off x="1710805" y="1651519"/>
            <a:ext cx="9255967" cy="584775"/>
          </a:xfrm>
          <a:prstGeom prst="rect">
            <a:avLst/>
          </a:prstGeom>
          <a:noFill/>
        </p:spPr>
        <p:txBody>
          <a:bodyPr wrap="square" rtlCol="0">
            <a:spAutoFit/>
          </a:bodyPr>
          <a:lstStyle/>
          <a:p>
            <a:pPr algn="ctr"/>
            <a:r>
              <a:rPr lang="ar-IQ" sz="3200" b="1" dirty="0">
                <a:ln w="22225">
                  <a:solidFill>
                    <a:schemeClr val="tx1"/>
                  </a:solidFill>
                  <a:prstDash val="solid"/>
                </a:ln>
                <a:solidFill>
                  <a:schemeClr val="accent2">
                    <a:lumMod val="40000"/>
                    <a:lumOff val="60000"/>
                  </a:schemeClr>
                </a:solidFill>
                <a:latin typeface="Calibri" panose="020F0502020204030204" pitchFamily="34" charset="0"/>
                <a:cs typeface="Calibri" panose="020F0502020204030204" pitchFamily="34" charset="0"/>
              </a:rPr>
              <a:t>التنظيم والترتيب والمساعدة في الحصول على  شهادات الايزو</a:t>
            </a:r>
            <a:endParaRPr lang="en-US" sz="3200" b="1" dirty="0">
              <a:ln w="22225">
                <a:solidFill>
                  <a:schemeClr val="tx1"/>
                </a:solidFill>
                <a:prstDash val="solid"/>
              </a:ln>
              <a:solidFill>
                <a:schemeClr val="accent2">
                  <a:lumMod val="40000"/>
                  <a:lumOff val="60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F2D68F3-C22C-43B3-858C-4109F855E301}"/>
              </a:ext>
            </a:extLst>
          </p:cNvPr>
          <p:cNvPicPr>
            <a:picLocks noChangeAspect="1"/>
          </p:cNvPicPr>
          <p:nvPr/>
        </p:nvPicPr>
        <p:blipFill>
          <a:blip r:embed="rId2"/>
          <a:stretch>
            <a:fillRect/>
          </a:stretch>
        </p:blipFill>
        <p:spPr>
          <a:xfrm>
            <a:off x="65314" y="91548"/>
            <a:ext cx="12045821" cy="1173428"/>
          </a:xfrm>
          <a:prstGeom prst="rect">
            <a:avLst/>
          </a:prstGeom>
          <a:ln w="28575">
            <a:solidFill>
              <a:schemeClr val="accent1"/>
            </a:solidFill>
          </a:ln>
        </p:spPr>
      </p:pic>
      <p:pic>
        <p:nvPicPr>
          <p:cNvPr id="7" name="Picture 6">
            <a:extLst>
              <a:ext uri="{FF2B5EF4-FFF2-40B4-BE49-F238E27FC236}">
                <a16:creationId xmlns:a16="http://schemas.microsoft.com/office/drawing/2014/main" id="{1C6E6E73-3706-4C29-8916-3FCCC8301634}"/>
              </a:ext>
            </a:extLst>
          </p:cNvPr>
          <p:cNvPicPr>
            <a:picLocks noChangeAspect="1"/>
          </p:cNvPicPr>
          <p:nvPr/>
        </p:nvPicPr>
        <p:blipFill>
          <a:blip r:embed="rId3"/>
          <a:stretch>
            <a:fillRect/>
          </a:stretch>
        </p:blipFill>
        <p:spPr>
          <a:xfrm>
            <a:off x="4292081" y="2360644"/>
            <a:ext cx="4093417" cy="4093417"/>
          </a:xfrm>
          <a:prstGeom prst="rect">
            <a:avLst/>
          </a:prstGeom>
        </p:spPr>
      </p:pic>
    </p:spTree>
    <p:extLst>
      <p:ext uri="{BB962C8B-B14F-4D97-AF65-F5344CB8AC3E}">
        <p14:creationId xmlns:p14="http://schemas.microsoft.com/office/powerpoint/2010/main" val="783752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4A86C8-B088-423B-99E6-07C22B537F81}"/>
              </a:ext>
            </a:extLst>
          </p:cNvPr>
          <p:cNvSpPr txBox="1"/>
          <p:nvPr/>
        </p:nvSpPr>
        <p:spPr>
          <a:xfrm>
            <a:off x="466531" y="1690633"/>
            <a:ext cx="7480968" cy="2308324"/>
          </a:xfrm>
          <a:prstGeom prst="rect">
            <a:avLst/>
          </a:prstGeom>
          <a:noFill/>
        </p:spPr>
        <p:txBody>
          <a:bodyPr wrap="square">
            <a:spAutoFit/>
          </a:bodyPr>
          <a:lstStyle/>
          <a:p>
            <a:pPr algn="just"/>
            <a:r>
              <a:rPr lang="en-US" sz="2400" b="1" dirty="0">
                <a:solidFill>
                  <a:schemeClr val="accent6">
                    <a:lumMod val="50000"/>
                  </a:schemeClr>
                </a:solidFill>
                <a:effectLst>
                  <a:outerShdw blurRad="38100" dist="38100" dir="2700000" algn="tl">
                    <a:srgbClr val="000000">
                      <a:alpha val="43137"/>
                    </a:srgbClr>
                  </a:outerShdw>
                </a:effectLst>
              </a:rPr>
              <a:t>Drive The Adoption Of International Green Standards</a:t>
            </a:r>
          </a:p>
          <a:p>
            <a:pPr algn="just"/>
            <a:r>
              <a:rPr lang="en-US" sz="2400" b="1" dirty="0">
                <a:effectLst>
                  <a:outerShdw blurRad="38100" dist="38100" dir="2700000" algn="tl">
                    <a:srgbClr val="000000">
                      <a:alpha val="43137"/>
                    </a:srgbClr>
                  </a:outerShdw>
                </a:effectLst>
              </a:rPr>
              <a:t>International standards, guided by sustainability principles, play a crucial role in addressing the climate crisis by maximizing energy efficiency, reducing e-waste, and cutting emissions.</a:t>
            </a:r>
          </a:p>
          <a:p>
            <a:pPr algn="just"/>
            <a:endParaRPr lang="en-US" sz="2400" b="1"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E3032FB5-EA1B-4819-A69E-31A3437FBA0A}"/>
              </a:ext>
            </a:extLst>
          </p:cNvPr>
          <p:cNvSpPr txBox="1"/>
          <p:nvPr/>
        </p:nvSpPr>
        <p:spPr>
          <a:xfrm>
            <a:off x="466531" y="3545616"/>
            <a:ext cx="7399175" cy="1569660"/>
          </a:xfrm>
          <a:prstGeom prst="rect">
            <a:avLst/>
          </a:prstGeom>
          <a:noFill/>
        </p:spPr>
        <p:txBody>
          <a:bodyPr wrap="square">
            <a:spAutoFit/>
          </a:bodyPr>
          <a:lstStyle/>
          <a:p>
            <a:pPr algn="just" rtl="1"/>
            <a:r>
              <a:rPr lang="ar-IQ" sz="24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تعزيز اعتماد المعايير الدولية الخضراء</a:t>
            </a:r>
          </a:p>
          <a:p>
            <a:pPr algn="just"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تلعب المعايير الدولية، التي تسترشد بمبادئ الاستدامة، دورًا حيويًا في مواجهة أزمة المناخ من خلال تعزيز كفاءة الطاقة إلى أقصى حد، وتقليل النفايات الإلكترونية، وخفض الانبعاثات.</a:t>
            </a:r>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368483D-ECC3-4452-8C3C-2C8444A59C47}"/>
              </a:ext>
            </a:extLst>
          </p:cNvPr>
          <p:cNvPicPr>
            <a:picLocks noChangeAspect="1"/>
          </p:cNvPicPr>
          <p:nvPr/>
        </p:nvPicPr>
        <p:blipFill>
          <a:blip r:embed="rId2"/>
          <a:stretch>
            <a:fillRect/>
          </a:stretch>
        </p:blipFill>
        <p:spPr>
          <a:xfrm>
            <a:off x="7999831" y="1373392"/>
            <a:ext cx="3725638" cy="3709153"/>
          </a:xfrm>
          <a:prstGeom prst="rect">
            <a:avLst/>
          </a:prstGeom>
        </p:spPr>
      </p:pic>
      <p:pic>
        <p:nvPicPr>
          <p:cNvPr id="8" name="Picture 7">
            <a:extLst>
              <a:ext uri="{FF2B5EF4-FFF2-40B4-BE49-F238E27FC236}">
                <a16:creationId xmlns:a16="http://schemas.microsoft.com/office/drawing/2014/main" id="{42DEFCC4-A958-4BB9-9AB9-467726B9AC44}"/>
              </a:ext>
            </a:extLst>
          </p:cNvPr>
          <p:cNvPicPr>
            <a:picLocks noChangeAspect="1"/>
          </p:cNvPicPr>
          <p:nvPr/>
        </p:nvPicPr>
        <p:blipFill>
          <a:blip r:embed="rId3"/>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258975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4C2C14-95B5-4A1B-9680-3071EC8A4319}"/>
              </a:ext>
            </a:extLst>
          </p:cNvPr>
          <p:cNvPicPr>
            <a:picLocks noChangeAspect="1"/>
          </p:cNvPicPr>
          <p:nvPr/>
        </p:nvPicPr>
        <p:blipFill>
          <a:blip r:embed="rId2"/>
          <a:stretch>
            <a:fillRect/>
          </a:stretch>
        </p:blipFill>
        <p:spPr>
          <a:xfrm>
            <a:off x="694351" y="0"/>
            <a:ext cx="10803297" cy="6858000"/>
          </a:xfrm>
          <a:prstGeom prst="rect">
            <a:avLst/>
          </a:prstGeom>
        </p:spPr>
      </p:pic>
      <p:pic>
        <p:nvPicPr>
          <p:cNvPr id="6" name="Picture 5">
            <a:extLst>
              <a:ext uri="{FF2B5EF4-FFF2-40B4-BE49-F238E27FC236}">
                <a16:creationId xmlns:a16="http://schemas.microsoft.com/office/drawing/2014/main" id="{AF6DDFD5-54A2-4DA1-97AA-7734EDC39E66}"/>
              </a:ext>
            </a:extLst>
          </p:cNvPr>
          <p:cNvPicPr>
            <a:picLocks noChangeAspect="1"/>
          </p:cNvPicPr>
          <p:nvPr/>
        </p:nvPicPr>
        <p:blipFill>
          <a:blip r:embed="rId3"/>
          <a:stretch>
            <a:fillRect/>
          </a:stretch>
        </p:blipFill>
        <p:spPr>
          <a:xfrm>
            <a:off x="825624" y="3713086"/>
            <a:ext cx="4651899" cy="2616693"/>
          </a:xfrm>
          <a:prstGeom prst="rect">
            <a:avLst/>
          </a:prstGeom>
          <a:ln w="34925">
            <a:solidFill>
              <a:schemeClr val="accent6">
                <a:lumMod val="75000"/>
              </a:schemeClr>
            </a:solidFill>
          </a:ln>
        </p:spPr>
      </p:pic>
      <p:pic>
        <p:nvPicPr>
          <p:cNvPr id="7" name="Picture 6">
            <a:extLst>
              <a:ext uri="{FF2B5EF4-FFF2-40B4-BE49-F238E27FC236}">
                <a16:creationId xmlns:a16="http://schemas.microsoft.com/office/drawing/2014/main" id="{A154BD5A-1FBE-4456-8D30-0F1E1E561250}"/>
              </a:ext>
            </a:extLst>
          </p:cNvPr>
          <p:cNvPicPr>
            <a:picLocks noChangeAspect="1"/>
          </p:cNvPicPr>
          <p:nvPr/>
        </p:nvPicPr>
        <p:blipFill>
          <a:blip r:embed="rId4"/>
          <a:stretch>
            <a:fillRect/>
          </a:stretch>
        </p:blipFill>
        <p:spPr>
          <a:xfrm>
            <a:off x="776647" y="2592791"/>
            <a:ext cx="3931921" cy="982980"/>
          </a:xfrm>
          <a:prstGeom prst="rect">
            <a:avLst/>
          </a:prstGeom>
        </p:spPr>
      </p:pic>
      <p:pic>
        <p:nvPicPr>
          <p:cNvPr id="8" name="Picture 7">
            <a:extLst>
              <a:ext uri="{FF2B5EF4-FFF2-40B4-BE49-F238E27FC236}">
                <a16:creationId xmlns:a16="http://schemas.microsoft.com/office/drawing/2014/main" id="{1CA4CDF4-2508-4DB5-B441-F53B0E5C4597}"/>
              </a:ext>
            </a:extLst>
          </p:cNvPr>
          <p:cNvPicPr>
            <a:picLocks noChangeAspect="1"/>
          </p:cNvPicPr>
          <p:nvPr/>
        </p:nvPicPr>
        <p:blipFill>
          <a:blip r:embed="rId5"/>
          <a:stretch>
            <a:fillRect/>
          </a:stretch>
        </p:blipFill>
        <p:spPr>
          <a:xfrm>
            <a:off x="1580935" y="1697911"/>
            <a:ext cx="2616693" cy="2616693"/>
          </a:xfrm>
          <a:prstGeom prst="rect">
            <a:avLst/>
          </a:prstGeom>
        </p:spPr>
      </p:pic>
      <p:sp>
        <p:nvSpPr>
          <p:cNvPr id="3" name="TextBox 2">
            <a:extLst>
              <a:ext uri="{FF2B5EF4-FFF2-40B4-BE49-F238E27FC236}">
                <a16:creationId xmlns:a16="http://schemas.microsoft.com/office/drawing/2014/main" id="{8800C10E-4F6F-494C-A6A7-A4527D3E9C59}"/>
              </a:ext>
            </a:extLst>
          </p:cNvPr>
          <p:cNvSpPr txBox="1"/>
          <p:nvPr/>
        </p:nvSpPr>
        <p:spPr>
          <a:xfrm>
            <a:off x="2666381" y="1538133"/>
            <a:ext cx="7163172" cy="584775"/>
          </a:xfrm>
          <a:prstGeom prst="rect">
            <a:avLst/>
          </a:prstGeom>
          <a:noFill/>
        </p:spPr>
        <p:txBody>
          <a:bodyPr wrap="square" rtlCol="0">
            <a:spAutoFit/>
          </a:bodyPr>
          <a:lstStyle/>
          <a:p>
            <a:r>
              <a:rPr lang="ar-IQ" sz="3200" b="1" dirty="0">
                <a:ln w="9525">
                  <a:solidFill>
                    <a:schemeClr val="bg1"/>
                  </a:solidFill>
                  <a:prstDash val="solid"/>
                </a:ln>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التخضير التعليمي باتجاه التعليم الاخضر اختصاصنا</a:t>
            </a:r>
            <a:endParaRPr lang="en-US" sz="3200" b="1" dirty="0">
              <a:ln w="9525">
                <a:solidFill>
                  <a:schemeClr val="bg1"/>
                </a:solidFill>
                <a:prstDash val="solid"/>
              </a:ln>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B69DD0E9-C29A-4DB8-AD2A-7D10B95DC2D7}"/>
              </a:ext>
            </a:extLst>
          </p:cNvPr>
          <p:cNvPicPr>
            <a:picLocks noChangeAspect="1"/>
          </p:cNvPicPr>
          <p:nvPr/>
        </p:nvPicPr>
        <p:blipFill>
          <a:blip r:embed="rId6"/>
          <a:stretch>
            <a:fillRect/>
          </a:stretch>
        </p:blipFill>
        <p:spPr>
          <a:xfrm>
            <a:off x="73088" y="197390"/>
            <a:ext cx="12045821" cy="1173428"/>
          </a:xfrm>
          <a:prstGeom prst="rect">
            <a:avLst/>
          </a:prstGeom>
          <a:ln w="28575">
            <a:solidFill>
              <a:schemeClr val="accent1"/>
            </a:solidFill>
          </a:ln>
        </p:spPr>
      </p:pic>
    </p:spTree>
    <p:extLst>
      <p:ext uri="{BB962C8B-B14F-4D97-AF65-F5344CB8AC3E}">
        <p14:creationId xmlns:p14="http://schemas.microsoft.com/office/powerpoint/2010/main" val="3182115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87E8E3-1D30-462D-A8DE-2778DAFC38D3}"/>
              </a:ext>
            </a:extLst>
          </p:cNvPr>
          <p:cNvPicPr>
            <a:picLocks noChangeAspect="1"/>
          </p:cNvPicPr>
          <p:nvPr/>
        </p:nvPicPr>
        <p:blipFill>
          <a:blip r:embed="rId2"/>
          <a:stretch>
            <a:fillRect/>
          </a:stretch>
        </p:blipFill>
        <p:spPr>
          <a:xfrm>
            <a:off x="3233371" y="3584265"/>
            <a:ext cx="5075625" cy="2854594"/>
          </a:xfrm>
          <a:prstGeom prst="rect">
            <a:avLst/>
          </a:prstGeom>
        </p:spPr>
      </p:pic>
      <p:pic>
        <p:nvPicPr>
          <p:cNvPr id="6" name="Picture 5">
            <a:extLst>
              <a:ext uri="{FF2B5EF4-FFF2-40B4-BE49-F238E27FC236}">
                <a16:creationId xmlns:a16="http://schemas.microsoft.com/office/drawing/2014/main" id="{454F9D33-0174-4679-B5CC-31482169320E}"/>
              </a:ext>
            </a:extLst>
          </p:cNvPr>
          <p:cNvPicPr>
            <a:picLocks noChangeAspect="1"/>
          </p:cNvPicPr>
          <p:nvPr/>
        </p:nvPicPr>
        <p:blipFill>
          <a:blip r:embed="rId3"/>
          <a:stretch>
            <a:fillRect/>
          </a:stretch>
        </p:blipFill>
        <p:spPr>
          <a:xfrm>
            <a:off x="1362626" y="1471757"/>
            <a:ext cx="7872092" cy="1968022"/>
          </a:xfrm>
          <a:prstGeom prst="rect">
            <a:avLst/>
          </a:prstGeom>
        </p:spPr>
      </p:pic>
      <p:pic>
        <p:nvPicPr>
          <p:cNvPr id="4" name="Picture 3">
            <a:extLst>
              <a:ext uri="{FF2B5EF4-FFF2-40B4-BE49-F238E27FC236}">
                <a16:creationId xmlns:a16="http://schemas.microsoft.com/office/drawing/2014/main" id="{9B637B92-6E5A-42D7-A1E9-1D356A831A28}"/>
              </a:ext>
            </a:extLst>
          </p:cNvPr>
          <p:cNvPicPr>
            <a:picLocks noChangeAspect="1"/>
          </p:cNvPicPr>
          <p:nvPr/>
        </p:nvPicPr>
        <p:blipFill>
          <a:blip r:embed="rId4"/>
          <a:stretch>
            <a:fillRect/>
          </a:stretch>
        </p:blipFill>
        <p:spPr>
          <a:xfrm>
            <a:off x="3456875" y="402331"/>
            <a:ext cx="4298448" cy="4298448"/>
          </a:xfrm>
          <a:prstGeom prst="rect">
            <a:avLst/>
          </a:prstGeom>
        </p:spPr>
      </p:pic>
      <p:pic>
        <p:nvPicPr>
          <p:cNvPr id="8" name="Picture 7">
            <a:extLst>
              <a:ext uri="{FF2B5EF4-FFF2-40B4-BE49-F238E27FC236}">
                <a16:creationId xmlns:a16="http://schemas.microsoft.com/office/drawing/2014/main" id="{B31D74C1-5852-4422-B61C-74DBE73205CF}"/>
              </a:ext>
            </a:extLst>
          </p:cNvPr>
          <p:cNvPicPr>
            <a:picLocks noChangeAspect="1"/>
          </p:cNvPicPr>
          <p:nvPr/>
        </p:nvPicPr>
        <p:blipFill>
          <a:blip r:embed="rId5"/>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3563409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CAB44D-F636-4174-9280-B4F0244D6B76}"/>
              </a:ext>
            </a:extLst>
          </p:cNvPr>
          <p:cNvSpPr txBox="1"/>
          <p:nvPr/>
        </p:nvSpPr>
        <p:spPr>
          <a:xfrm>
            <a:off x="738231" y="1564434"/>
            <a:ext cx="11216081" cy="4893647"/>
          </a:xfrm>
          <a:prstGeom prst="rect">
            <a:avLst/>
          </a:prstGeom>
          <a:noFill/>
        </p:spPr>
        <p:txBody>
          <a:bodyPr wrap="square">
            <a:spAutoFit/>
          </a:bodyPr>
          <a:lstStyle/>
          <a:p>
            <a:pPr algn="just" rtl="1"/>
            <a:r>
              <a:rPr lang="ar-IQ" sz="2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الشراكة مع اليونسكو في برنامج "تخضير التعليم" تمثل خطوة استراتيجية نحو تعزيز التعليم المستدام في العراق، وتفتح أمام الجامعة والطلبة آفاقًا واسعة للتأثير المحلي والدولي. </a:t>
            </a:r>
            <a:r>
              <a:rPr lang="en-US" sz="2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ar-IQ" sz="2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أبرز فوائد الشراكة مع اليونسكو في برنامج "تخضير التعليم":</a:t>
            </a:r>
          </a:p>
          <a:p>
            <a:pPr algn="r" rtl="1"/>
            <a:r>
              <a:rPr lang="ar-IQ"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ar-IQ" sz="16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تعزيز جودة التعليم البيئي</a:t>
            </a:r>
          </a:p>
          <a:p>
            <a:pPr algn="r" rtl="1">
              <a:buFont typeface="Arial" panose="020B0604020202020204" pitchFamily="34" charset="0"/>
              <a:buChar char="•"/>
            </a:pPr>
            <a:r>
              <a:rPr lang="ar-IQ"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إدماج مفاهيم التغير المناخي، الطاقة النظيفة، وإدارة الموارد في المناهج الدراسية.</a:t>
            </a:r>
          </a:p>
          <a:p>
            <a:pPr algn="r" rtl="1">
              <a:buFont typeface="Arial" panose="020B0604020202020204" pitchFamily="34" charset="0"/>
              <a:buChar char="•"/>
            </a:pPr>
            <a:r>
              <a:rPr lang="ar-IQ"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تطوير كفاءات الطلبة في التفكير النقدي والعمل البيئي، بما يتماشى مع أهداف التنمية المستدامة.</a:t>
            </a:r>
          </a:p>
          <a:p>
            <a:pPr algn="r" rtl="1"/>
            <a:r>
              <a:rPr lang="ar-IQ"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a:t>
            </a:r>
            <a:r>
              <a:rPr lang="ar-IQ" sz="16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فرص تدريب وتطوير مهني</a:t>
            </a:r>
          </a:p>
          <a:p>
            <a:pPr algn="r" rtl="1">
              <a:buFont typeface="Arial" panose="020B0604020202020204" pitchFamily="34" charset="0"/>
              <a:buChar char="•"/>
            </a:pPr>
            <a:r>
              <a:rPr lang="ar-IQ"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حصول الطلبة وأعضاء الهيئة التدريسية على ورش عمل ودورات تدريبية دولية بإشراف اليونسكو.</a:t>
            </a:r>
          </a:p>
          <a:p>
            <a:pPr algn="r" rtl="1">
              <a:buFont typeface="Arial" panose="020B0604020202020204" pitchFamily="34" charset="0"/>
              <a:buChar char="•"/>
            </a:pPr>
            <a:r>
              <a:rPr lang="ar-IQ"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بناء قدرات الكوادر الأكاديمية في مجالات التعليم الأخضر والابتكار البيئي.</a:t>
            </a:r>
          </a:p>
          <a:p>
            <a:pPr algn="r" rtl="1"/>
            <a:r>
              <a:rPr lang="ar-IQ"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ar-IQ" sz="16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الاعتراف الدولي</a:t>
            </a:r>
          </a:p>
          <a:p>
            <a:pPr algn="r" rtl="1">
              <a:buFont typeface="Arial" panose="020B0604020202020204" pitchFamily="34" charset="0"/>
              <a:buChar char="•"/>
            </a:pPr>
            <a:r>
              <a:rPr lang="ar-IQ"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يمنح الجامعة حق استخدام شعار الشراكة الرسمي، مما يعزز سمعتها الأكاديمية عالميًا.</a:t>
            </a:r>
          </a:p>
          <a:p>
            <a:pPr algn="r" rtl="1">
              <a:buFont typeface="Arial" panose="020B0604020202020204" pitchFamily="34" charset="0"/>
              <a:buChar char="•"/>
            </a:pPr>
            <a:r>
              <a:rPr lang="ar-IQ"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يتيح لها المشاركة في مؤتمرات ومنصات دولية حول التعليم المستدام.</a:t>
            </a:r>
          </a:p>
          <a:p>
            <a:pPr algn="r" rtl="1"/>
            <a:r>
              <a:rPr lang="ar-IQ"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a:t>
            </a:r>
            <a:r>
              <a:rPr lang="ar-IQ" sz="16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تمويل ودعم تقني</a:t>
            </a:r>
          </a:p>
          <a:p>
            <a:pPr algn="r" rtl="1">
              <a:buFont typeface="Arial" panose="020B0604020202020204" pitchFamily="34" charset="0"/>
              <a:buChar char="•"/>
            </a:pPr>
            <a:r>
              <a:rPr lang="ar-IQ"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إمكانية الوصول إلى منح ومصادر تمويل لدعم مشاريع بيئية داخل الجامعة.</a:t>
            </a:r>
          </a:p>
          <a:p>
            <a:pPr algn="r" rtl="1">
              <a:buFont typeface="Arial" panose="020B0604020202020204" pitchFamily="34" charset="0"/>
              <a:buChar char="•"/>
            </a:pPr>
            <a:r>
              <a:rPr lang="ar-IQ"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دعم تقني لتطوير البنية التحتية نحو بيئة جامعية خضراء (مثل الطاقة الشمسية، إدارة النفايات، الزراعة الذكية).</a:t>
            </a:r>
          </a:p>
          <a:p>
            <a:pPr algn="r" rtl="1"/>
            <a:r>
              <a:rPr lang="ar-IQ"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a:t>
            </a:r>
            <a:r>
              <a:rPr lang="ar-IQ" sz="16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تمكين الطلبة كقادة تغيير</a:t>
            </a:r>
          </a:p>
          <a:p>
            <a:pPr algn="r" rtl="1">
              <a:buFont typeface="Arial" panose="020B0604020202020204" pitchFamily="34" charset="0"/>
              <a:buChar char="•"/>
            </a:pPr>
            <a:r>
              <a:rPr lang="ar-IQ"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تشجيع الطلبة على المشاركة في مبادرات مجتمعية بيئية.</a:t>
            </a:r>
          </a:p>
          <a:p>
            <a:pPr algn="r" rtl="1">
              <a:buFont typeface="Arial" panose="020B0604020202020204" pitchFamily="34" charset="0"/>
              <a:buChar char="•"/>
            </a:pPr>
            <a:r>
              <a:rPr lang="ar-IQ"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إعدادهم ليكونوا صنّاع قرار مستقبليين في مجالات البيئة والتنمية المستدامة.</a:t>
            </a:r>
          </a:p>
          <a:p>
            <a:pPr algn="r" rtl="1"/>
            <a:r>
              <a:rPr lang="ar-IQ"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هذه الشراكة لا تقتصر على تحسين التعليم، بل تسهم في بناء ثقافة مؤسسية قائمة على الاستدامة، وتمنح جامعة الشعب دورًا رياديًا في مواجهة التحديات البيئية في العراق والمنطقة.</a:t>
            </a:r>
          </a:p>
        </p:txBody>
      </p:sp>
      <p:pic>
        <p:nvPicPr>
          <p:cNvPr id="6" name="Picture 5">
            <a:extLst>
              <a:ext uri="{FF2B5EF4-FFF2-40B4-BE49-F238E27FC236}">
                <a16:creationId xmlns:a16="http://schemas.microsoft.com/office/drawing/2014/main" id="{9C5C0E2B-2542-4BBF-90E6-EA21BEE6698E}"/>
              </a:ext>
            </a:extLst>
          </p:cNvPr>
          <p:cNvPicPr>
            <a:picLocks noChangeAspect="1"/>
          </p:cNvPicPr>
          <p:nvPr/>
        </p:nvPicPr>
        <p:blipFill>
          <a:blip r:embed="rId2"/>
          <a:stretch>
            <a:fillRect/>
          </a:stretch>
        </p:blipFill>
        <p:spPr>
          <a:xfrm>
            <a:off x="872136" y="2547257"/>
            <a:ext cx="3294441" cy="2746309"/>
          </a:xfrm>
          <a:prstGeom prst="rect">
            <a:avLst/>
          </a:prstGeom>
        </p:spPr>
      </p:pic>
      <p:pic>
        <p:nvPicPr>
          <p:cNvPr id="7" name="Picture 6">
            <a:extLst>
              <a:ext uri="{FF2B5EF4-FFF2-40B4-BE49-F238E27FC236}">
                <a16:creationId xmlns:a16="http://schemas.microsoft.com/office/drawing/2014/main" id="{2E5CF907-0E1A-471B-A384-B4C91350DDBB}"/>
              </a:ext>
            </a:extLst>
          </p:cNvPr>
          <p:cNvPicPr>
            <a:picLocks noChangeAspect="1"/>
          </p:cNvPicPr>
          <p:nvPr/>
        </p:nvPicPr>
        <p:blipFill>
          <a:blip r:embed="rId3"/>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3741716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547A0-5854-80FF-45F4-017211DA2F35}"/>
              </a:ext>
            </a:extLst>
          </p:cNvPr>
          <p:cNvPicPr>
            <a:picLocks noChangeAspect="1"/>
          </p:cNvPicPr>
          <p:nvPr/>
        </p:nvPicPr>
        <p:blipFill>
          <a:blip r:embed="rId2"/>
          <a:stretch>
            <a:fillRect/>
          </a:stretch>
        </p:blipFill>
        <p:spPr>
          <a:xfrm>
            <a:off x="63236" y="0"/>
            <a:ext cx="12051003" cy="6858000"/>
          </a:xfrm>
          <a:prstGeom prst="rect">
            <a:avLst/>
          </a:prstGeom>
        </p:spPr>
      </p:pic>
      <p:sp>
        <p:nvSpPr>
          <p:cNvPr id="2" name="TextBox 1">
            <a:extLst>
              <a:ext uri="{FF2B5EF4-FFF2-40B4-BE49-F238E27FC236}">
                <a16:creationId xmlns:a16="http://schemas.microsoft.com/office/drawing/2014/main" id="{6D6E20F5-50AC-6709-99E8-930FB116BC2D}"/>
              </a:ext>
            </a:extLst>
          </p:cNvPr>
          <p:cNvSpPr txBox="1"/>
          <p:nvPr/>
        </p:nvSpPr>
        <p:spPr>
          <a:xfrm>
            <a:off x="1579418" y="1818188"/>
            <a:ext cx="12552218" cy="4154984"/>
          </a:xfrm>
          <a:prstGeom prst="rect">
            <a:avLst/>
          </a:prstGeom>
          <a:noFill/>
        </p:spPr>
        <p:txBody>
          <a:bodyPr wrap="square" rtlCol="0">
            <a:spAutoFit/>
          </a:bodyPr>
          <a:lstStyle/>
          <a:p>
            <a:pPr algn="ctr"/>
            <a:r>
              <a:rPr lang="ar-IQ"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ملحمة وتراجيديا</a:t>
            </a:r>
          </a:p>
          <a:p>
            <a:pPr algn="ctr"/>
            <a:r>
              <a:rPr lang="ar-IQ"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التعليم والتكنولوجيات</a:t>
            </a:r>
          </a:p>
          <a:p>
            <a:pPr algn="ctr"/>
            <a:r>
              <a:rPr lang="ar-IQ"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وغلق المدارس خلال جائحة الكوفيد 19</a:t>
            </a:r>
          </a:p>
          <a:p>
            <a:pPr algn="ctr"/>
            <a:r>
              <a:rPr lang="ar-IQ"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سوف يذكرها التاريخ طويلا وبكل الفخر</a:t>
            </a:r>
          </a:p>
          <a:p>
            <a:pPr algn="ctr"/>
            <a:r>
              <a:rPr lang="ar-IQ"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واليونسكو وثقتها رسميا واعلنتها </a:t>
            </a:r>
          </a:p>
          <a:p>
            <a:pPr algn="ctr"/>
            <a:r>
              <a:rPr lang="ar-IQ"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وهي بوابة اعتماد الذكاء الاصطناعي التوليدي </a:t>
            </a:r>
            <a:endParaRPr lang="en-US"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182300B0-4DF0-F97E-3D61-649D50FE6772}"/>
              </a:ext>
            </a:extLst>
          </p:cNvPr>
          <p:cNvPicPr>
            <a:picLocks noChangeAspect="1"/>
          </p:cNvPicPr>
          <p:nvPr/>
        </p:nvPicPr>
        <p:blipFill>
          <a:blip r:embed="rId3"/>
          <a:stretch>
            <a:fillRect/>
          </a:stretch>
        </p:blipFill>
        <p:spPr>
          <a:xfrm>
            <a:off x="331838" y="1987241"/>
            <a:ext cx="3125212" cy="4428345"/>
          </a:xfrm>
          <a:prstGeom prst="rect">
            <a:avLst/>
          </a:prstGeom>
          <a:ln w="38100">
            <a:solidFill>
              <a:schemeClr val="accent1"/>
            </a:solidFill>
          </a:ln>
        </p:spPr>
      </p:pic>
      <p:pic>
        <p:nvPicPr>
          <p:cNvPr id="9" name="Picture 8">
            <a:extLst>
              <a:ext uri="{FF2B5EF4-FFF2-40B4-BE49-F238E27FC236}">
                <a16:creationId xmlns:a16="http://schemas.microsoft.com/office/drawing/2014/main" id="{7C126CC4-0DD3-26E6-63B6-6B7323415104}"/>
              </a:ext>
            </a:extLst>
          </p:cNvPr>
          <p:cNvPicPr>
            <a:picLocks noChangeAspect="1"/>
          </p:cNvPicPr>
          <p:nvPr/>
        </p:nvPicPr>
        <p:blipFill>
          <a:blip r:embed="rId4"/>
          <a:stretch>
            <a:fillRect/>
          </a:stretch>
        </p:blipFill>
        <p:spPr>
          <a:xfrm>
            <a:off x="251927" y="29052"/>
            <a:ext cx="1053276" cy="1072903"/>
          </a:xfrm>
          <a:prstGeom prst="rect">
            <a:avLst/>
          </a:prstGeom>
        </p:spPr>
      </p:pic>
      <p:pic>
        <p:nvPicPr>
          <p:cNvPr id="12" name="Picture 11">
            <a:extLst>
              <a:ext uri="{FF2B5EF4-FFF2-40B4-BE49-F238E27FC236}">
                <a16:creationId xmlns:a16="http://schemas.microsoft.com/office/drawing/2014/main" id="{FD398937-BCB3-40BD-8BC2-B2929A2782FE}"/>
              </a:ext>
            </a:extLst>
          </p:cNvPr>
          <p:cNvPicPr>
            <a:picLocks noChangeAspect="1"/>
          </p:cNvPicPr>
          <p:nvPr/>
        </p:nvPicPr>
        <p:blipFill>
          <a:blip r:embed="rId5"/>
          <a:stretch>
            <a:fillRect/>
          </a:stretch>
        </p:blipFill>
        <p:spPr>
          <a:xfrm>
            <a:off x="1323147" y="98227"/>
            <a:ext cx="3301297" cy="929745"/>
          </a:xfrm>
          <a:prstGeom prst="rect">
            <a:avLst/>
          </a:prstGeom>
        </p:spPr>
      </p:pic>
      <p:pic>
        <p:nvPicPr>
          <p:cNvPr id="7" name="Picture 6">
            <a:extLst>
              <a:ext uri="{FF2B5EF4-FFF2-40B4-BE49-F238E27FC236}">
                <a16:creationId xmlns:a16="http://schemas.microsoft.com/office/drawing/2014/main" id="{92140907-CAF5-416D-B0D3-0772D4F75B30}"/>
              </a:ext>
            </a:extLst>
          </p:cNvPr>
          <p:cNvPicPr>
            <a:picLocks noChangeAspect="1"/>
          </p:cNvPicPr>
          <p:nvPr/>
        </p:nvPicPr>
        <p:blipFill>
          <a:blip r:embed="rId6"/>
          <a:stretch>
            <a:fillRect/>
          </a:stretch>
        </p:blipFill>
        <p:spPr>
          <a:xfrm>
            <a:off x="4650192" y="86282"/>
            <a:ext cx="2324060" cy="1027068"/>
          </a:xfrm>
          <a:prstGeom prst="rect">
            <a:avLst/>
          </a:prstGeom>
        </p:spPr>
      </p:pic>
      <p:cxnSp>
        <p:nvCxnSpPr>
          <p:cNvPr id="14" name="Straight Connector 13">
            <a:extLst>
              <a:ext uri="{FF2B5EF4-FFF2-40B4-BE49-F238E27FC236}">
                <a16:creationId xmlns:a16="http://schemas.microsoft.com/office/drawing/2014/main" id="{9B0F983E-140A-4E47-B75C-E2D57D01ED8F}"/>
              </a:ext>
            </a:extLst>
          </p:cNvPr>
          <p:cNvCxnSpPr>
            <a:cxnSpLocks/>
          </p:cNvCxnSpPr>
          <p:nvPr/>
        </p:nvCxnSpPr>
        <p:spPr>
          <a:xfrm flipV="1">
            <a:off x="0" y="1206388"/>
            <a:ext cx="12192000" cy="5189"/>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843F2A42-7177-49B3-A476-6A6329C5EFD2}"/>
              </a:ext>
            </a:extLst>
          </p:cNvPr>
          <p:cNvPicPr>
            <a:picLocks noChangeAspect="1"/>
          </p:cNvPicPr>
          <p:nvPr/>
        </p:nvPicPr>
        <p:blipFill>
          <a:blip r:embed="rId7"/>
          <a:stretch>
            <a:fillRect/>
          </a:stretch>
        </p:blipFill>
        <p:spPr>
          <a:xfrm>
            <a:off x="6969185" y="113015"/>
            <a:ext cx="3894117" cy="976210"/>
          </a:xfrm>
          <a:prstGeom prst="rect">
            <a:avLst/>
          </a:prstGeom>
        </p:spPr>
      </p:pic>
      <p:pic>
        <p:nvPicPr>
          <p:cNvPr id="22" name="Picture 21">
            <a:extLst>
              <a:ext uri="{FF2B5EF4-FFF2-40B4-BE49-F238E27FC236}">
                <a16:creationId xmlns:a16="http://schemas.microsoft.com/office/drawing/2014/main" id="{EE821B47-7A1C-4974-9228-BDDEA54B8B16}"/>
              </a:ext>
            </a:extLst>
          </p:cNvPr>
          <p:cNvPicPr>
            <a:picLocks noChangeAspect="1"/>
          </p:cNvPicPr>
          <p:nvPr/>
        </p:nvPicPr>
        <p:blipFill>
          <a:blip r:embed="rId8"/>
          <a:stretch>
            <a:fillRect/>
          </a:stretch>
        </p:blipFill>
        <p:spPr>
          <a:xfrm>
            <a:off x="10856910" y="-6999"/>
            <a:ext cx="1283077" cy="1289492"/>
          </a:xfrm>
          <a:prstGeom prst="rect">
            <a:avLst/>
          </a:prstGeom>
        </p:spPr>
      </p:pic>
      <p:pic>
        <p:nvPicPr>
          <p:cNvPr id="11" name="Picture 10">
            <a:extLst>
              <a:ext uri="{FF2B5EF4-FFF2-40B4-BE49-F238E27FC236}">
                <a16:creationId xmlns:a16="http://schemas.microsoft.com/office/drawing/2014/main" id="{EB22FEE2-E14F-420A-B83B-1D08BB46CBFF}"/>
              </a:ext>
            </a:extLst>
          </p:cNvPr>
          <p:cNvPicPr>
            <a:picLocks noChangeAspect="1"/>
          </p:cNvPicPr>
          <p:nvPr/>
        </p:nvPicPr>
        <p:blipFill>
          <a:blip r:embed="rId9"/>
          <a:stretch>
            <a:fillRect/>
          </a:stretch>
        </p:blipFill>
        <p:spPr>
          <a:xfrm>
            <a:off x="-9331" y="92226"/>
            <a:ext cx="12192000" cy="1112509"/>
          </a:xfrm>
          <a:prstGeom prst="rect">
            <a:avLst/>
          </a:prstGeom>
        </p:spPr>
      </p:pic>
    </p:spTree>
    <p:extLst>
      <p:ext uri="{BB962C8B-B14F-4D97-AF65-F5344CB8AC3E}">
        <p14:creationId xmlns:p14="http://schemas.microsoft.com/office/powerpoint/2010/main" val="1343704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7B6197-5E27-4514-9742-06F173ED6901}"/>
              </a:ext>
            </a:extLst>
          </p:cNvPr>
          <p:cNvSpPr txBox="1"/>
          <p:nvPr/>
        </p:nvSpPr>
        <p:spPr>
          <a:xfrm>
            <a:off x="5870195" y="3475372"/>
            <a:ext cx="5899557" cy="3046988"/>
          </a:xfrm>
          <a:prstGeom prst="rect">
            <a:avLst/>
          </a:prstGeom>
          <a:noFill/>
        </p:spPr>
        <p:txBody>
          <a:bodyPr wrap="square">
            <a:spAutoFit/>
          </a:bodyPr>
          <a:lstStyle/>
          <a:p>
            <a:pPr algn="just" rtl="1"/>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مع اقتراب الموعد النهائي لعام 2030 لتحقيق أهداف التنمية المستدامة، فأن التعليم يوفر جسرًا أساسيًا يربط التحول الرقمي العالمي الجاري بالتحول الأخضر الذي نحتاجه نحن - والعالم الطبيعي الذي نعتمد عليه - بشكل عاجل. </a:t>
            </a: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013948E-7594-476D-B9D0-9524339DCE6D}"/>
              </a:ext>
            </a:extLst>
          </p:cNvPr>
          <p:cNvPicPr>
            <a:picLocks noChangeAspect="1"/>
          </p:cNvPicPr>
          <p:nvPr/>
        </p:nvPicPr>
        <p:blipFill>
          <a:blip r:embed="rId2"/>
          <a:stretch>
            <a:fillRect/>
          </a:stretch>
        </p:blipFill>
        <p:spPr>
          <a:xfrm>
            <a:off x="494978" y="1874512"/>
            <a:ext cx="4999139" cy="4647848"/>
          </a:xfrm>
          <a:prstGeom prst="rect">
            <a:avLst/>
          </a:prstGeom>
        </p:spPr>
      </p:pic>
      <p:pic>
        <p:nvPicPr>
          <p:cNvPr id="6" name="Picture 5">
            <a:extLst>
              <a:ext uri="{FF2B5EF4-FFF2-40B4-BE49-F238E27FC236}">
                <a16:creationId xmlns:a16="http://schemas.microsoft.com/office/drawing/2014/main" id="{F3FC3750-12A8-472A-B006-99C0DEF34055}"/>
              </a:ext>
            </a:extLst>
          </p:cNvPr>
          <p:cNvPicPr>
            <a:picLocks noChangeAspect="1"/>
          </p:cNvPicPr>
          <p:nvPr/>
        </p:nvPicPr>
        <p:blipFill>
          <a:blip r:embed="rId3"/>
          <a:stretch>
            <a:fillRect/>
          </a:stretch>
        </p:blipFill>
        <p:spPr>
          <a:xfrm>
            <a:off x="5884222" y="1938091"/>
            <a:ext cx="6149130" cy="1537281"/>
          </a:xfrm>
          <a:prstGeom prst="rect">
            <a:avLst/>
          </a:prstGeom>
        </p:spPr>
      </p:pic>
      <p:pic>
        <p:nvPicPr>
          <p:cNvPr id="7" name="Picture 6">
            <a:extLst>
              <a:ext uri="{FF2B5EF4-FFF2-40B4-BE49-F238E27FC236}">
                <a16:creationId xmlns:a16="http://schemas.microsoft.com/office/drawing/2014/main" id="{E8FC0820-CD12-4CFA-AD33-02A40DEADB29}"/>
              </a:ext>
            </a:extLst>
          </p:cNvPr>
          <p:cNvPicPr>
            <a:picLocks noChangeAspect="1"/>
          </p:cNvPicPr>
          <p:nvPr/>
        </p:nvPicPr>
        <p:blipFill>
          <a:blip r:embed="rId4"/>
          <a:stretch>
            <a:fillRect/>
          </a:stretch>
        </p:blipFill>
        <p:spPr>
          <a:xfrm>
            <a:off x="158648" y="3043235"/>
            <a:ext cx="2193809" cy="1828801"/>
          </a:xfrm>
          <a:prstGeom prst="rect">
            <a:avLst/>
          </a:prstGeom>
        </p:spPr>
      </p:pic>
      <p:pic>
        <p:nvPicPr>
          <p:cNvPr id="8" name="Picture 7">
            <a:extLst>
              <a:ext uri="{FF2B5EF4-FFF2-40B4-BE49-F238E27FC236}">
                <a16:creationId xmlns:a16="http://schemas.microsoft.com/office/drawing/2014/main" id="{BF0D729E-7EF4-46FD-828F-5E68E03B4323}"/>
              </a:ext>
            </a:extLst>
          </p:cNvPr>
          <p:cNvPicPr>
            <a:picLocks noChangeAspect="1"/>
          </p:cNvPicPr>
          <p:nvPr/>
        </p:nvPicPr>
        <p:blipFill>
          <a:blip r:embed="rId5"/>
          <a:stretch>
            <a:fillRect/>
          </a:stretch>
        </p:blipFill>
        <p:spPr>
          <a:xfrm>
            <a:off x="7045924" y="587449"/>
            <a:ext cx="4238563" cy="4238563"/>
          </a:xfrm>
          <a:prstGeom prst="rect">
            <a:avLst/>
          </a:prstGeom>
        </p:spPr>
      </p:pic>
      <p:pic>
        <p:nvPicPr>
          <p:cNvPr id="10" name="Picture 9">
            <a:extLst>
              <a:ext uri="{FF2B5EF4-FFF2-40B4-BE49-F238E27FC236}">
                <a16:creationId xmlns:a16="http://schemas.microsoft.com/office/drawing/2014/main" id="{7ABEA0FE-F6FF-4B50-9F1B-755FD9D79918}"/>
              </a:ext>
            </a:extLst>
          </p:cNvPr>
          <p:cNvPicPr>
            <a:picLocks noChangeAspect="1"/>
          </p:cNvPicPr>
          <p:nvPr/>
        </p:nvPicPr>
        <p:blipFill>
          <a:blip r:embed="rId6"/>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2979771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3AA8D1-061D-4D5C-A81F-938A62D820B3}"/>
              </a:ext>
            </a:extLst>
          </p:cNvPr>
          <p:cNvSpPr txBox="1"/>
          <p:nvPr/>
        </p:nvSpPr>
        <p:spPr>
          <a:xfrm>
            <a:off x="1603695" y="1302029"/>
            <a:ext cx="9236279" cy="523220"/>
          </a:xfrm>
          <a:prstGeom prst="rect">
            <a:avLst/>
          </a:prstGeom>
          <a:noFill/>
        </p:spPr>
        <p:txBody>
          <a:bodyPr wrap="square" rtlCol="0">
            <a:spAutoFit/>
          </a:bodyPr>
          <a:lstStyle/>
          <a:p>
            <a:r>
              <a:rPr lang="ar-IQ" sz="2800" b="1" dirty="0">
                <a:ln w="9525">
                  <a:solidFill>
                    <a:schemeClr val="accent6">
                      <a:lumMod val="60000"/>
                      <a:lumOff val="40000"/>
                    </a:schemeClr>
                  </a:solidFill>
                  <a:prstDash val="solid"/>
                </a:ln>
                <a:solidFill>
                  <a:schemeClr val="accent6">
                    <a:lumMod val="5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التحول الرقمي الان اساس لتحقيق الاهداف العالمية للتنمية المستدامة</a:t>
            </a:r>
            <a:endParaRPr lang="en-US" sz="2800" b="1" dirty="0">
              <a:ln w="9525">
                <a:solidFill>
                  <a:schemeClr val="accent6">
                    <a:lumMod val="60000"/>
                    <a:lumOff val="40000"/>
                  </a:schemeClr>
                </a:solidFill>
                <a:prstDash val="solid"/>
              </a:ln>
              <a:solidFill>
                <a:schemeClr val="accent6">
                  <a:lumMod val="5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9B89AEC-6931-44F9-8401-73F45D6359D1}"/>
              </a:ext>
            </a:extLst>
          </p:cNvPr>
          <p:cNvPicPr>
            <a:picLocks noChangeAspect="1"/>
          </p:cNvPicPr>
          <p:nvPr/>
        </p:nvPicPr>
        <p:blipFill>
          <a:blip r:embed="rId2"/>
          <a:stretch>
            <a:fillRect/>
          </a:stretch>
        </p:blipFill>
        <p:spPr>
          <a:xfrm>
            <a:off x="662399" y="1825249"/>
            <a:ext cx="3506106" cy="2336833"/>
          </a:xfrm>
          <a:prstGeom prst="rect">
            <a:avLst/>
          </a:prstGeom>
        </p:spPr>
      </p:pic>
      <p:pic>
        <p:nvPicPr>
          <p:cNvPr id="8" name="Picture 7">
            <a:extLst>
              <a:ext uri="{FF2B5EF4-FFF2-40B4-BE49-F238E27FC236}">
                <a16:creationId xmlns:a16="http://schemas.microsoft.com/office/drawing/2014/main" id="{A3BCB950-0A0E-4C5C-96DF-50BDDCF111CA}"/>
              </a:ext>
            </a:extLst>
          </p:cNvPr>
          <p:cNvPicPr>
            <a:picLocks noChangeAspect="1"/>
          </p:cNvPicPr>
          <p:nvPr/>
        </p:nvPicPr>
        <p:blipFill>
          <a:blip r:embed="rId3"/>
          <a:stretch>
            <a:fillRect/>
          </a:stretch>
        </p:blipFill>
        <p:spPr>
          <a:xfrm>
            <a:off x="4261448" y="1825248"/>
            <a:ext cx="3506106" cy="2336833"/>
          </a:xfrm>
          <a:prstGeom prst="rect">
            <a:avLst/>
          </a:prstGeom>
        </p:spPr>
      </p:pic>
      <p:pic>
        <p:nvPicPr>
          <p:cNvPr id="1026" name="Picture 2" descr="No photo description available.">
            <a:extLst>
              <a:ext uri="{FF2B5EF4-FFF2-40B4-BE49-F238E27FC236}">
                <a16:creationId xmlns:a16="http://schemas.microsoft.com/office/drawing/2014/main" id="{8B19E615-F91D-4A17-B601-F39EB6429C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0497" y="1811862"/>
            <a:ext cx="3506106" cy="23366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FDF1480-579D-48D0-BCD1-951C6BF3F76D}"/>
              </a:ext>
            </a:extLst>
          </p:cNvPr>
          <p:cNvSpPr txBox="1"/>
          <p:nvPr/>
        </p:nvSpPr>
        <p:spPr>
          <a:xfrm>
            <a:off x="328569" y="4228300"/>
            <a:ext cx="11534862" cy="2862322"/>
          </a:xfrm>
          <a:prstGeom prst="rect">
            <a:avLst/>
          </a:prstGeom>
          <a:noFill/>
        </p:spPr>
        <p:txBody>
          <a:bodyPr wrap="square" rtlCol="0">
            <a:spAutoFit/>
          </a:bodyPr>
          <a:lstStyle/>
          <a:p>
            <a:pPr algn="ctr" rtl="1"/>
            <a:r>
              <a:rPr lang="ar-IQ" b="1" dirty="0">
                <a:ln w="9525">
                  <a:solidFill>
                    <a:schemeClr val="accent6">
                      <a:lumMod val="75000"/>
                    </a:schemeClr>
                  </a:solidFill>
                  <a:prstDash val="solid"/>
                </a:ln>
                <a:solidFill>
                  <a:schemeClr val="accent6">
                    <a:lumMod val="5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صور بالف عنوان وعنوان وبكل الفخر اعلن عنهم عالميا وعربيا من بلدي العراق وافتخر بهم .........</a:t>
            </a:r>
            <a:r>
              <a:rPr lang="ar-IQ" b="1" dirty="0">
                <a:ln w="9525">
                  <a:solidFill>
                    <a:srgbClr val="FF0000"/>
                  </a:solidFill>
                  <a:prstDash val="solid"/>
                </a:ln>
                <a:solidFill>
                  <a:srgbClr val="C0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فقد كانت قراءتهم للمستقبل رائعة</a:t>
            </a:r>
          </a:p>
          <a:p>
            <a:pPr algn="ctr" rtl="1"/>
            <a:r>
              <a:rPr lang="ar-IQ" b="1" dirty="0">
                <a:ln w="9525">
                  <a:solidFill>
                    <a:srgbClr val="FF0000"/>
                  </a:solidFill>
                  <a:prstDash val="solid"/>
                </a:ln>
                <a:solidFill>
                  <a:srgbClr val="C0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لا بل اكثر من رائعة</a:t>
            </a:r>
            <a:r>
              <a:rPr lang="ar-IQ" b="1" dirty="0">
                <a:ln w="9525">
                  <a:solidFill>
                    <a:schemeClr val="accent6">
                      <a:lumMod val="75000"/>
                    </a:schemeClr>
                  </a:solidFill>
                  <a:prstDash val="solid"/>
                </a:ln>
                <a:solidFill>
                  <a:schemeClr val="accent6">
                    <a:lumMod val="5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 وانا لا اتحدث عن جامعة او مركز علمي بحثي ......... انا اتحدث عن مدرسة ابتدائية</a:t>
            </a:r>
          </a:p>
          <a:p>
            <a:pPr algn="ctr" rtl="1"/>
            <a:r>
              <a:rPr lang="ar-IQ" b="1" dirty="0">
                <a:ln w="9525">
                  <a:solidFill>
                    <a:schemeClr val="accent6">
                      <a:lumMod val="75000"/>
                    </a:schemeClr>
                  </a:solidFill>
                  <a:prstDash val="solid"/>
                </a:ln>
                <a:solidFill>
                  <a:schemeClr val="accent6">
                    <a:lumMod val="5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عرفتهم وعرفت تجربتهم حتى قبل اعلان الاهداف العالمية والتنمية المستدامة عالميا واطلعت على تجربتهم كاملة في  العام 2014</a:t>
            </a:r>
          </a:p>
          <a:p>
            <a:pPr algn="ctr" rtl="1"/>
            <a:r>
              <a:rPr lang="ar-IQ" b="1" dirty="0">
                <a:ln w="9525">
                  <a:solidFill>
                    <a:schemeClr val="accent6">
                      <a:lumMod val="75000"/>
                    </a:schemeClr>
                  </a:solidFill>
                  <a:prstDash val="solid"/>
                </a:ln>
                <a:solidFill>
                  <a:schemeClr val="accent6">
                    <a:lumMod val="5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وقدمناهم في التعليم العالي في جامعة بغداد في ورشة عمل دار دور في جامعة بغداد في ايلول 2015 ونحن ندعو للتعلم الرقمي في التعليم العالي في وقتها</a:t>
            </a:r>
          </a:p>
          <a:p>
            <a:pPr algn="ctr" rtl="1"/>
            <a:r>
              <a:rPr lang="ar-IQ" b="1" dirty="0">
                <a:ln w="9525">
                  <a:solidFill>
                    <a:schemeClr val="accent6">
                      <a:lumMod val="75000"/>
                    </a:schemeClr>
                  </a:solidFill>
                  <a:prstDash val="solid"/>
                </a:ln>
                <a:solidFill>
                  <a:schemeClr val="accent6">
                    <a:lumMod val="5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شكرا الف شكرا لمدرسة الوادي الاخضر الابتدائية المختلطة في مديرية تربية الرصافة الثالثة في بغداد في وزارة التربية</a:t>
            </a:r>
          </a:p>
          <a:p>
            <a:pPr algn="ctr" rtl="1"/>
            <a:r>
              <a:rPr lang="ar-IQ" b="1" dirty="0">
                <a:ln w="9525">
                  <a:solidFill>
                    <a:schemeClr val="accent6">
                      <a:lumMod val="75000"/>
                    </a:schemeClr>
                  </a:solidFill>
                  <a:prstDash val="solid"/>
                </a:ln>
                <a:solidFill>
                  <a:schemeClr val="accent6">
                    <a:lumMod val="5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مدرسة اسمها اخضر وهي حقيقة واحة خضراء ورقمية وابتدائية ............</a:t>
            </a:r>
          </a:p>
          <a:p>
            <a:pPr algn="ctr" rtl="1"/>
            <a:r>
              <a:rPr lang="ar-IQ" b="1" dirty="0">
                <a:ln w="9525">
                  <a:solidFill>
                    <a:schemeClr val="accent6">
                      <a:lumMod val="75000"/>
                    </a:schemeClr>
                  </a:solidFill>
                  <a:prstDash val="solid"/>
                </a:ln>
                <a:solidFill>
                  <a:schemeClr val="accent6">
                    <a:lumMod val="5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a:t>
            </a:r>
            <a:r>
              <a:rPr lang="ar-IQ" b="1" dirty="0">
                <a:ln w="9525">
                  <a:solidFill>
                    <a:srgbClr val="FF0000"/>
                  </a:solidFill>
                  <a:prstDash val="solid"/>
                </a:ln>
                <a:solidFill>
                  <a:srgbClr val="C0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حتى اكبر المنجمين في العالم ماكان يتوقع ان ماانجزتموه قبل 12 عام هو مطلب كل العالم ومنظماته الامية  الان</a:t>
            </a:r>
          </a:p>
          <a:p>
            <a:pPr algn="ctr" rtl="1"/>
            <a:r>
              <a:rPr lang="ar-IQ" b="1" dirty="0">
                <a:ln w="9525">
                  <a:solidFill>
                    <a:schemeClr val="accent6">
                      <a:lumMod val="75000"/>
                    </a:schemeClr>
                  </a:solidFill>
                  <a:prstDash val="solid"/>
                </a:ln>
                <a:solidFill>
                  <a:schemeClr val="accent6">
                    <a:lumMod val="5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شكرا  د مصرية تعبان وشكرا طعمة وكل العاملين معه وشكرا لشركة النبع وشكرا لكل من ساهم معكم وانجز وشكرا شكرا الف شكر ومنكم تعلمت الكثير واهمها الاصرار على الانجاز وعدم التوقف امام التحديات</a:t>
            </a:r>
          </a:p>
          <a:p>
            <a:pPr algn="ctr" rtl="1"/>
            <a:endParaRPr lang="en-US" b="1" dirty="0">
              <a:ln w="9525">
                <a:solidFill>
                  <a:schemeClr val="accent6">
                    <a:lumMod val="75000"/>
                  </a:schemeClr>
                </a:solidFill>
                <a:prstDash val="solid"/>
              </a:ln>
              <a:solidFill>
                <a:schemeClr val="accent6">
                  <a:lumMod val="5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9D0AD087-42A1-421F-BF4F-8DFDB038ADFC}"/>
              </a:ext>
            </a:extLst>
          </p:cNvPr>
          <p:cNvPicPr>
            <a:picLocks noChangeAspect="1"/>
          </p:cNvPicPr>
          <p:nvPr/>
        </p:nvPicPr>
        <p:blipFill>
          <a:blip r:embed="rId5"/>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4273224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281432-943D-4A59-B3B2-6E26440D01B4}"/>
              </a:ext>
            </a:extLst>
          </p:cNvPr>
          <p:cNvPicPr>
            <a:picLocks noChangeAspect="1"/>
          </p:cNvPicPr>
          <p:nvPr/>
        </p:nvPicPr>
        <p:blipFill>
          <a:blip r:embed="rId2"/>
          <a:stretch>
            <a:fillRect/>
          </a:stretch>
        </p:blipFill>
        <p:spPr>
          <a:xfrm>
            <a:off x="8285585" y="1555138"/>
            <a:ext cx="3906416" cy="3889131"/>
          </a:xfrm>
          <a:prstGeom prst="rect">
            <a:avLst/>
          </a:prstGeom>
        </p:spPr>
      </p:pic>
      <p:sp>
        <p:nvSpPr>
          <p:cNvPr id="7" name="TextBox 6">
            <a:extLst>
              <a:ext uri="{FF2B5EF4-FFF2-40B4-BE49-F238E27FC236}">
                <a16:creationId xmlns:a16="http://schemas.microsoft.com/office/drawing/2014/main" id="{700260AF-7BEA-450D-811A-E35E9595F93B}"/>
              </a:ext>
            </a:extLst>
          </p:cNvPr>
          <p:cNvSpPr txBox="1"/>
          <p:nvPr/>
        </p:nvSpPr>
        <p:spPr>
          <a:xfrm>
            <a:off x="569167" y="4247090"/>
            <a:ext cx="8042987" cy="1569660"/>
          </a:xfrm>
          <a:prstGeom prst="rect">
            <a:avLst/>
          </a:prstGeom>
          <a:noFill/>
        </p:spPr>
        <p:txBody>
          <a:bodyPr wrap="square">
            <a:spAutoFit/>
          </a:bodyPr>
          <a:lstStyle/>
          <a:p>
            <a:pPr algn="ctr" rtl="1"/>
            <a:r>
              <a:rPr lang="ar-IQ"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خفض البصمة البيئية من خلال تبني الحوسبة الخضراء</a:t>
            </a:r>
          </a:p>
          <a:p>
            <a:pPr algn="just"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تُعد الحوسبة السحابية ضرورية لتحقيق عمليات قابلة للتوسع وفعّالة في الحكومات والشركات حول العالم، إلا أن انتشار استخدامها يؤدي إلى زيادة كبيرة في استهلاك الطاقة وانبعاثات الكربون الناتجة عن مراكز البيانات.</a:t>
            </a:r>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6084951-9610-4447-9929-47943F83F58D}"/>
              </a:ext>
            </a:extLst>
          </p:cNvPr>
          <p:cNvSpPr txBox="1"/>
          <p:nvPr/>
        </p:nvSpPr>
        <p:spPr>
          <a:xfrm>
            <a:off x="569167" y="1349866"/>
            <a:ext cx="8042987" cy="3046988"/>
          </a:xfrm>
          <a:prstGeom prst="rect">
            <a:avLst/>
          </a:prstGeom>
          <a:noFill/>
        </p:spPr>
        <p:txBody>
          <a:bodyPr wrap="square">
            <a:spAutoFit/>
          </a:bodyPr>
          <a:lstStyle/>
          <a:p>
            <a:pPr algn="just"/>
            <a:endParaRPr lang="en-US" sz="2400" b="1" dirty="0">
              <a:effectLst>
                <a:outerShdw blurRad="38100" dist="38100" dir="2700000" algn="tl">
                  <a:srgbClr val="000000">
                    <a:alpha val="43137"/>
                  </a:srgbClr>
                </a:outerShdw>
              </a:effectLst>
            </a:endParaRPr>
          </a:p>
          <a:p>
            <a:pPr algn="ctr"/>
            <a:r>
              <a:rPr lang="en-US" sz="2400" b="1" dirty="0">
                <a:solidFill>
                  <a:srgbClr val="C00000"/>
                </a:solidFill>
                <a:effectLst>
                  <a:outerShdw blurRad="38100" dist="38100" dir="2700000" algn="tl">
                    <a:srgbClr val="000000">
                      <a:alpha val="43137"/>
                    </a:srgbClr>
                  </a:outerShdw>
                </a:effectLst>
              </a:rPr>
              <a:t>Lower Environmental Footprint </a:t>
            </a:r>
            <a:endParaRPr lang="ar-IQ" sz="2400" b="1" dirty="0">
              <a:solidFill>
                <a:srgbClr val="C00000"/>
              </a:solidFill>
              <a:effectLst>
                <a:outerShdw blurRad="38100" dist="38100" dir="2700000" algn="tl">
                  <a:srgbClr val="000000">
                    <a:alpha val="43137"/>
                  </a:srgbClr>
                </a:outerShdw>
              </a:effectLst>
            </a:endParaRPr>
          </a:p>
          <a:p>
            <a:pPr algn="ctr"/>
            <a:r>
              <a:rPr lang="en-US" sz="2400" b="1" dirty="0">
                <a:solidFill>
                  <a:srgbClr val="C00000"/>
                </a:solidFill>
                <a:effectLst>
                  <a:outerShdw blurRad="38100" dist="38100" dir="2700000" algn="tl">
                    <a:srgbClr val="000000">
                      <a:alpha val="43137"/>
                    </a:srgbClr>
                  </a:outerShdw>
                </a:effectLst>
              </a:rPr>
              <a:t>by Embracing Green Computing</a:t>
            </a:r>
          </a:p>
          <a:p>
            <a:pPr algn="just"/>
            <a:r>
              <a:rPr lang="en-US" sz="2400" b="1" dirty="0">
                <a:effectLst>
                  <a:outerShdw blurRad="38100" dist="38100" dir="2700000" algn="tl">
                    <a:srgbClr val="000000">
                      <a:alpha val="43137"/>
                    </a:srgbClr>
                  </a:outerShdw>
                </a:effectLst>
              </a:rPr>
              <a:t>Cloud computing is essential for scalable and efficient operations in government and businesses worldwide, but its widespread adoption significantly increases energy consumption and carbon emissions from data centers.</a:t>
            </a:r>
          </a:p>
          <a:p>
            <a:pPr algn="just"/>
            <a:endParaRPr lang="en-US" sz="2400" b="1"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id="{C06CCBE0-C3B6-4429-919A-C073DFAE94A3}"/>
              </a:ext>
            </a:extLst>
          </p:cNvPr>
          <p:cNvPicPr>
            <a:picLocks noChangeAspect="1"/>
          </p:cNvPicPr>
          <p:nvPr/>
        </p:nvPicPr>
        <p:blipFill>
          <a:blip r:embed="rId3"/>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835289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D00481-089F-4C19-BF54-AECB07313D66}"/>
              </a:ext>
            </a:extLst>
          </p:cNvPr>
          <p:cNvSpPr txBox="1"/>
          <p:nvPr/>
        </p:nvSpPr>
        <p:spPr>
          <a:xfrm>
            <a:off x="1912775" y="1371600"/>
            <a:ext cx="8201608" cy="584775"/>
          </a:xfrm>
          <a:prstGeom prst="rect">
            <a:avLst/>
          </a:prstGeom>
          <a:noFill/>
        </p:spPr>
        <p:txBody>
          <a:bodyPr wrap="square" rtlCol="0">
            <a:spAutoFit/>
          </a:bodyPr>
          <a:lstStyle/>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الذكاء الاصناعي</a:t>
            </a: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8F49636-7D35-4DFD-8CB8-896EFE2ABFEC}"/>
              </a:ext>
            </a:extLst>
          </p:cNvPr>
          <p:cNvPicPr>
            <a:picLocks noChangeAspect="1"/>
          </p:cNvPicPr>
          <p:nvPr/>
        </p:nvPicPr>
        <p:blipFill>
          <a:blip r:embed="rId2"/>
          <a:stretch>
            <a:fillRect/>
          </a:stretch>
        </p:blipFill>
        <p:spPr>
          <a:xfrm>
            <a:off x="65314" y="91548"/>
            <a:ext cx="12045821" cy="1173428"/>
          </a:xfrm>
          <a:prstGeom prst="rect">
            <a:avLst/>
          </a:prstGeom>
          <a:ln w="28575">
            <a:solidFill>
              <a:schemeClr val="accent1"/>
            </a:solidFill>
          </a:ln>
        </p:spPr>
      </p:pic>
      <p:pic>
        <p:nvPicPr>
          <p:cNvPr id="7" name="Picture 6">
            <a:extLst>
              <a:ext uri="{FF2B5EF4-FFF2-40B4-BE49-F238E27FC236}">
                <a16:creationId xmlns:a16="http://schemas.microsoft.com/office/drawing/2014/main" id="{4A8744D7-F58E-4CC6-9E49-140B7091B1D5}"/>
              </a:ext>
            </a:extLst>
          </p:cNvPr>
          <p:cNvPicPr>
            <a:picLocks noChangeAspect="1"/>
          </p:cNvPicPr>
          <p:nvPr/>
        </p:nvPicPr>
        <p:blipFill>
          <a:blip r:embed="rId3"/>
          <a:stretch>
            <a:fillRect/>
          </a:stretch>
        </p:blipFill>
        <p:spPr>
          <a:xfrm>
            <a:off x="3713583" y="2062999"/>
            <a:ext cx="5100735" cy="4290993"/>
          </a:xfrm>
          <a:prstGeom prst="rect">
            <a:avLst/>
          </a:prstGeom>
        </p:spPr>
      </p:pic>
    </p:spTree>
    <p:extLst>
      <p:ext uri="{BB962C8B-B14F-4D97-AF65-F5344CB8AC3E}">
        <p14:creationId xmlns:p14="http://schemas.microsoft.com/office/powerpoint/2010/main" val="9501595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FB5564-1C63-4244-BCC8-0CC57809C391}"/>
              </a:ext>
            </a:extLst>
          </p:cNvPr>
          <p:cNvSpPr txBox="1"/>
          <p:nvPr/>
        </p:nvSpPr>
        <p:spPr>
          <a:xfrm>
            <a:off x="420848" y="2026719"/>
            <a:ext cx="11350304" cy="4247317"/>
          </a:xfrm>
          <a:prstGeom prst="rect">
            <a:avLst/>
          </a:prstGeom>
          <a:noFill/>
        </p:spPr>
        <p:txBody>
          <a:bodyPr wrap="square">
            <a:spAutoFit/>
          </a:bodyPr>
          <a:lstStyle/>
          <a:p>
            <a:pPr algn="l" fontAlgn="base"/>
            <a:r>
              <a:rPr lang="en-US" b="1" i="0" dirty="0">
                <a:solidFill>
                  <a:srgbClr val="333333"/>
                </a:solidFill>
                <a:effectLst/>
                <a:latin typeface="poppins" panose="00000500000000000000" pitchFamily="2" charset="0"/>
              </a:rPr>
              <a:t>Artificial Intelligence in the Service of Education</a:t>
            </a:r>
          </a:p>
          <a:p>
            <a:pPr algn="l" fontAlgn="base"/>
            <a:r>
              <a:rPr lang="en-US" b="1" i="0" dirty="0">
                <a:solidFill>
                  <a:srgbClr val="555555"/>
                </a:solidFill>
                <a:effectLst/>
                <a:latin typeface="poppins" panose="00000500000000000000" pitchFamily="2" charset="0"/>
              </a:rPr>
              <a:t>How is AI transforming learning?</a:t>
            </a:r>
          </a:p>
          <a:p>
            <a:pPr algn="just" fontAlgn="base"/>
            <a:r>
              <a:rPr lang="en-US" b="0" i="0" dirty="0">
                <a:solidFill>
                  <a:srgbClr val="333333"/>
                </a:solidFill>
                <a:effectLst/>
                <a:latin typeface="poppins" panose="00000500000000000000" pitchFamily="2" charset="0"/>
              </a:rPr>
              <a:t>AI is transforming learning by making educational resources more accessible, personalizing the learning experience, and offering innovative solutions for student engagement.</a:t>
            </a:r>
          </a:p>
          <a:p>
            <a:pPr algn="l" fontAlgn="base"/>
            <a:r>
              <a:rPr lang="en-US" b="1" i="0" dirty="0">
                <a:solidFill>
                  <a:srgbClr val="555555"/>
                </a:solidFill>
                <a:effectLst/>
                <a:latin typeface="poppins" panose="00000500000000000000" pitchFamily="2" charset="0"/>
              </a:rPr>
              <a:t>Can AI replace teachers?</a:t>
            </a:r>
          </a:p>
          <a:p>
            <a:pPr algn="just" fontAlgn="base"/>
            <a:r>
              <a:rPr lang="en-US" b="0" i="0" dirty="0">
                <a:solidFill>
                  <a:srgbClr val="333333"/>
                </a:solidFill>
                <a:effectLst/>
                <a:latin typeface="poppins" panose="00000500000000000000" pitchFamily="2" charset="0"/>
              </a:rPr>
              <a:t>No, AI does not aim to replace teachers but to assist them by automating certain tasks and enriching the learning experience for students.</a:t>
            </a:r>
          </a:p>
          <a:p>
            <a:pPr algn="l" fontAlgn="base"/>
            <a:r>
              <a:rPr lang="en-US" b="1" i="0" dirty="0">
                <a:solidFill>
                  <a:srgbClr val="555555"/>
                </a:solidFill>
                <a:effectLst/>
                <a:latin typeface="poppins" panose="00000500000000000000" pitchFamily="2" charset="0"/>
              </a:rPr>
              <a:t>What challenges does AI help overcome in education?</a:t>
            </a:r>
          </a:p>
          <a:p>
            <a:pPr algn="just" fontAlgn="base"/>
            <a:r>
              <a:rPr lang="en-US" b="0" i="0" dirty="0">
                <a:solidFill>
                  <a:srgbClr val="333333"/>
                </a:solidFill>
                <a:effectLst/>
                <a:latin typeface="poppins" panose="00000500000000000000" pitchFamily="2" charset="0"/>
              </a:rPr>
              <a:t>AI helps overcome several challenges, including personalizing learning to meet individual needs, providing additional support to students who need it, and reducing the administrative burden on teachers.</a:t>
            </a:r>
          </a:p>
          <a:p>
            <a:pPr algn="l" fontAlgn="base"/>
            <a:r>
              <a:rPr lang="en-US" b="1" i="0" dirty="0">
                <a:solidFill>
                  <a:srgbClr val="333333"/>
                </a:solidFill>
                <a:effectLst/>
                <a:latin typeface="poppins" panose="00000500000000000000" pitchFamily="2" charset="0"/>
              </a:rPr>
              <a:t>Conclusion: The Future of Education with AI</a:t>
            </a:r>
          </a:p>
          <a:p>
            <a:pPr algn="just" fontAlgn="base"/>
            <a:r>
              <a:rPr lang="en-US" b="0" i="0" dirty="0">
                <a:solidFill>
                  <a:srgbClr val="333333"/>
                </a:solidFill>
                <a:effectLst/>
                <a:latin typeface="poppins" panose="00000500000000000000" pitchFamily="2" charset="0"/>
              </a:rPr>
              <a:t>AI tools for education are a valuable resource for students and teachers alike. Platforms often provide a wide range of features that allow for personalized learning, improved understanding, time savings, and skill development.</a:t>
            </a:r>
          </a:p>
        </p:txBody>
      </p:sp>
      <p:pic>
        <p:nvPicPr>
          <p:cNvPr id="5" name="Picture 4">
            <a:extLst>
              <a:ext uri="{FF2B5EF4-FFF2-40B4-BE49-F238E27FC236}">
                <a16:creationId xmlns:a16="http://schemas.microsoft.com/office/drawing/2014/main" id="{7D8494E1-F3F7-4735-9FDD-7F3923B0FB9A}"/>
              </a:ext>
            </a:extLst>
          </p:cNvPr>
          <p:cNvPicPr>
            <a:picLocks noChangeAspect="1"/>
          </p:cNvPicPr>
          <p:nvPr/>
        </p:nvPicPr>
        <p:blipFill>
          <a:blip r:embed="rId2"/>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1842637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9540C6-EEFD-4885-B5C6-4D40C4CEA4CD}"/>
              </a:ext>
            </a:extLst>
          </p:cNvPr>
          <p:cNvSpPr txBox="1"/>
          <p:nvPr/>
        </p:nvSpPr>
        <p:spPr>
          <a:xfrm>
            <a:off x="606919" y="1718859"/>
            <a:ext cx="11434194" cy="5078313"/>
          </a:xfrm>
          <a:prstGeom prst="rect">
            <a:avLst/>
          </a:prstGeom>
          <a:noFill/>
        </p:spPr>
        <p:txBody>
          <a:bodyPr wrap="square">
            <a:spAutoFit/>
          </a:bodyPr>
          <a:lstStyle/>
          <a:p>
            <a:pPr algn="ctr" rtl="1"/>
            <a:r>
              <a:rPr lang="ar-IQ" sz="36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الذكاء الاصطناعي في خدمة التعليم</a:t>
            </a:r>
          </a:p>
          <a:p>
            <a:pPr algn="just"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كيف يُحوّل الذكاء الاصطناعي عملية التعلم؟</a:t>
            </a:r>
          </a:p>
          <a:p>
            <a:pPr algn="just"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يُحوّل الذكاء الاصطناعي عملية التعلم من خلال جعل الموارد التعليمية أكثر سهولة في الوصول إليها، وتخصيص تجربة التعلم، وتقديم حلول مبتكرة لتعزيز تفاعل الطلاب.</a:t>
            </a:r>
          </a:p>
          <a:p>
            <a:pPr algn="just"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هل يمكن للذكاء الاصطناعي أن يحل محل المعلمين؟</a:t>
            </a:r>
          </a:p>
          <a:p>
            <a:pPr algn="just"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لا، لا يهدف الذكاء الاصطناعي إلى استبدال المعلمين، بل يسعى إلى مساعدتهم من خلال أتمتة بعض المهام وإثراء تجربة التعلم للطلاب.</a:t>
            </a:r>
          </a:p>
          <a:p>
            <a:pPr algn="just"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ما التحديات التي يساعد الذكاء الاصطناعي في التغلب عليها في مجال التعليم؟</a:t>
            </a:r>
          </a:p>
          <a:p>
            <a:pPr algn="just"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يساعد الذكاء الاصطناعي في التغلب على العديد من التحديات، منها تخصيص التعلم لتلبية الاحتياجات الفردية، وتقديم دعم إضافي للطلاب الذين يحتاجون إليه، وتقليل العبء الإداري على المعلمين.</a:t>
            </a:r>
          </a:p>
          <a:p>
            <a:pPr algn="just"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الخلاصة: مستقبل التعليم مع الذكاء الاصطناعي</a:t>
            </a:r>
          </a:p>
          <a:p>
            <a:pPr algn="just"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تُعد أدوات الذكاء الاصطناعي في مجال التعليم مورداً قيّماً لكل من الطلاب والمعلمين. غالباً ما توفر المنصات مجموعة واسعة من الميزات التي تتيح التعلم المخصص، وتحسين الفهم، وتوفير الوقت، وتطوير المهارات.</a:t>
            </a:r>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F5B7BC3-373C-4B6C-9ED9-D67065D32CD1}"/>
              </a:ext>
            </a:extLst>
          </p:cNvPr>
          <p:cNvPicPr>
            <a:picLocks noChangeAspect="1"/>
          </p:cNvPicPr>
          <p:nvPr/>
        </p:nvPicPr>
        <p:blipFill>
          <a:blip r:embed="rId2"/>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2402150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8BD8491-C2BE-4584-ABB1-F425D4E3C950}"/>
              </a:ext>
            </a:extLst>
          </p:cNvPr>
          <p:cNvSpPr txBox="1"/>
          <p:nvPr/>
        </p:nvSpPr>
        <p:spPr>
          <a:xfrm>
            <a:off x="6221835" y="1950381"/>
            <a:ext cx="5843314" cy="4247317"/>
          </a:xfrm>
          <a:prstGeom prst="rect">
            <a:avLst/>
          </a:prstGeom>
          <a:noFill/>
        </p:spPr>
        <p:txBody>
          <a:bodyPr wrap="square">
            <a:spAutoFit/>
          </a:bodyPr>
          <a:lstStyle/>
          <a:p>
            <a:pPr algn="r" rtl="1"/>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أهمية التعلم الرقمي في عصر الذكاء الاصطناعي</a:t>
            </a:r>
          </a:p>
          <a:p>
            <a:pPr algn="r" rtl="1"/>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في زمن أصبحت فيه خوارزميات الذكاء الاصطناعي جزءاً من تفاصيل حياتنا اليومية، أصبح التعلم الرقمي ليس فقط وسيلة لتلقّي المعرفة، بل ضرورة استراتيجية لصناعة المستقبل. إليك أبرز الأوجه التي توضح مدى أهمية التعلم الرقمي اليوم:</a:t>
            </a:r>
          </a:p>
          <a:p>
            <a:pPr algn="r" rtl="1"/>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 </a:t>
            </a: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تمكين فهم الذكاء الاصطناعي نفسه</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التعلم الرقمي يساعد الأفراد على فهم تقنيات مثل التعلم العميق، معالجة اللغة الطبيعية، والرؤية الحاسوبية.</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يمنح أدوات لتحليل كيفية اتخاذ القرارات باستخدام البيانات والخوارزميات.</a:t>
            </a:r>
          </a:p>
          <a:p>
            <a:pPr algn="r" rtl="1"/>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a:t>
            </a: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تطوير مهارات العصر</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يوفر التدريب على المهارات التي تطلبها الوظائف الحديثة مثل البرمجة، تحليل البيانات، وإدارة الأنظمة الذكية.</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يعزز الكفاءات الرقمية الأساسية مثل الأمان السيبراني والاستخدام الآمن للتقنيات الحديثة</a:t>
            </a:r>
          </a:p>
        </p:txBody>
      </p:sp>
      <p:sp>
        <p:nvSpPr>
          <p:cNvPr id="12" name="TextBox 11">
            <a:extLst>
              <a:ext uri="{FF2B5EF4-FFF2-40B4-BE49-F238E27FC236}">
                <a16:creationId xmlns:a16="http://schemas.microsoft.com/office/drawing/2014/main" id="{848AA455-480F-4AD8-9430-E1AC9FD27101}"/>
              </a:ext>
            </a:extLst>
          </p:cNvPr>
          <p:cNvSpPr txBox="1"/>
          <p:nvPr/>
        </p:nvSpPr>
        <p:spPr>
          <a:xfrm>
            <a:off x="0" y="1841325"/>
            <a:ext cx="5969149" cy="3970318"/>
          </a:xfrm>
          <a:prstGeom prst="rect">
            <a:avLst/>
          </a:prstGeom>
          <a:noFill/>
        </p:spPr>
        <p:txBody>
          <a:bodyPr wrap="square">
            <a:spAutoFit/>
          </a:bodyPr>
          <a:lstStyle/>
          <a:p>
            <a:pPr algn="r" rtl="1"/>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3. </a:t>
            </a: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توجيه التعليم الشخصي باستخدام الذكاء الاصطناعي</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منصات التعلم الرقمي تستخدم الذكاء الاصطناعي لتقديم محتوى مخصص حسب مستوى الطالب واهتماماته.</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أدوات مثل التوصيات الذكية والتغذية الراجعة الفورية تحسن تجربة التعلم وتزيد فعاليته.</a:t>
            </a:r>
          </a:p>
          <a:p>
            <a:pPr algn="r" rtl="1"/>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4. </a:t>
            </a: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إتاحة التعلم على نطاق عالمي</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يكسر التعلم الرقمي حواجز الزمان والمكان، ويتيح الوصول إلى خبراء ومصادر تعليمية من مختلف أنحاء العالم.</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يُعزز العدالة في التعليم من خلال توفير فرص تعلم للجميع، بغض النظر عن الخلفية أو الموارد.</a:t>
            </a:r>
          </a:p>
          <a:p>
            <a:pPr algn="r" rtl="1"/>
            <a:r>
              <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5. </a:t>
            </a: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تعزيز ثقافة التعلم المستمر</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في عصر تتغير فيه المهارات المطلوبة بسرعة، يوفر التعلم الرقمي إمكانية تحديث المعرفة باستمرار.</a:t>
            </a:r>
          </a:p>
          <a:p>
            <a:pPr algn="r" rtl="1">
              <a:buFont typeface="Arial" panose="020B0604020202020204" pitchFamily="34" charset="0"/>
              <a:buChar char="•"/>
            </a:pP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يشجع على المرونة الفكرية والتأقلم مع التغيرات التقنية السريعة.</a:t>
            </a:r>
          </a:p>
        </p:txBody>
      </p:sp>
      <p:pic>
        <p:nvPicPr>
          <p:cNvPr id="9" name="Picture 8">
            <a:extLst>
              <a:ext uri="{FF2B5EF4-FFF2-40B4-BE49-F238E27FC236}">
                <a16:creationId xmlns:a16="http://schemas.microsoft.com/office/drawing/2014/main" id="{86920939-C079-4559-9B30-7713F90FB74D}"/>
              </a:ext>
            </a:extLst>
          </p:cNvPr>
          <p:cNvPicPr>
            <a:picLocks noChangeAspect="1"/>
          </p:cNvPicPr>
          <p:nvPr/>
        </p:nvPicPr>
        <p:blipFill>
          <a:blip r:embed="rId2"/>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3379284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ADD98C-6228-C840-5A31-227B0465217E}"/>
              </a:ext>
            </a:extLst>
          </p:cNvPr>
          <p:cNvPicPr>
            <a:picLocks noChangeAspect="1"/>
          </p:cNvPicPr>
          <p:nvPr/>
        </p:nvPicPr>
        <p:blipFill>
          <a:blip r:embed="rId2"/>
          <a:stretch>
            <a:fillRect/>
          </a:stretch>
        </p:blipFill>
        <p:spPr>
          <a:xfrm>
            <a:off x="0" y="3971636"/>
            <a:ext cx="6626088" cy="2886364"/>
          </a:xfrm>
          <a:prstGeom prst="rect">
            <a:avLst/>
          </a:prstGeom>
        </p:spPr>
      </p:pic>
      <p:pic>
        <p:nvPicPr>
          <p:cNvPr id="3" name="Picture 2">
            <a:extLst>
              <a:ext uri="{FF2B5EF4-FFF2-40B4-BE49-F238E27FC236}">
                <a16:creationId xmlns:a16="http://schemas.microsoft.com/office/drawing/2014/main" id="{227DECDA-D63A-8C58-5B07-1E1D042084DB}"/>
              </a:ext>
            </a:extLst>
          </p:cNvPr>
          <p:cNvPicPr>
            <a:picLocks noChangeAspect="1"/>
          </p:cNvPicPr>
          <p:nvPr/>
        </p:nvPicPr>
        <p:blipFill>
          <a:blip r:embed="rId3"/>
          <a:stretch>
            <a:fillRect/>
          </a:stretch>
        </p:blipFill>
        <p:spPr>
          <a:xfrm>
            <a:off x="4668566" y="6264437"/>
            <a:ext cx="3915043" cy="555579"/>
          </a:xfrm>
          <a:prstGeom prst="rect">
            <a:avLst/>
          </a:prstGeom>
        </p:spPr>
      </p:pic>
      <p:pic>
        <p:nvPicPr>
          <p:cNvPr id="6" name="Picture 5">
            <a:extLst>
              <a:ext uri="{FF2B5EF4-FFF2-40B4-BE49-F238E27FC236}">
                <a16:creationId xmlns:a16="http://schemas.microsoft.com/office/drawing/2014/main" id="{5C85A6A5-3B8A-5FA2-E919-A54036CC9835}"/>
              </a:ext>
            </a:extLst>
          </p:cNvPr>
          <p:cNvPicPr>
            <a:picLocks noChangeAspect="1"/>
          </p:cNvPicPr>
          <p:nvPr/>
        </p:nvPicPr>
        <p:blipFill>
          <a:blip r:embed="rId4"/>
          <a:stretch>
            <a:fillRect/>
          </a:stretch>
        </p:blipFill>
        <p:spPr>
          <a:xfrm flipH="1">
            <a:off x="702854" y="5888299"/>
            <a:ext cx="554137" cy="563184"/>
          </a:xfrm>
          <a:prstGeom prst="rect">
            <a:avLst/>
          </a:prstGeom>
        </p:spPr>
      </p:pic>
      <p:sp>
        <p:nvSpPr>
          <p:cNvPr id="2" name="TextBox 1">
            <a:extLst>
              <a:ext uri="{FF2B5EF4-FFF2-40B4-BE49-F238E27FC236}">
                <a16:creationId xmlns:a16="http://schemas.microsoft.com/office/drawing/2014/main" id="{001640C7-9E16-CC4A-52FC-42C82108E6FF}"/>
              </a:ext>
            </a:extLst>
          </p:cNvPr>
          <p:cNvSpPr txBox="1"/>
          <p:nvPr/>
        </p:nvSpPr>
        <p:spPr>
          <a:xfrm>
            <a:off x="1745672" y="6162930"/>
            <a:ext cx="2993882" cy="707886"/>
          </a:xfrm>
          <a:prstGeom prst="rect">
            <a:avLst/>
          </a:prstGeom>
          <a:noFill/>
        </p:spPr>
        <p:txBody>
          <a:bodyPr wrap="square" rtlCol="0">
            <a:spAutoFit/>
          </a:bodyPr>
          <a:lstStyle/>
          <a:p>
            <a:pPr algn="ctr"/>
            <a:r>
              <a:rPr lang="ar-IQ" sz="2000" b="1" i="0" dirty="0">
                <a:ln w="9525">
                  <a:solidFill>
                    <a:schemeClr val="tx1"/>
                  </a:solidFill>
                  <a:prstDash val="solid"/>
                </a:ln>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ما تصدق الناس بصدقة</a:t>
            </a:r>
          </a:p>
          <a:p>
            <a:pPr algn="ctr"/>
            <a:r>
              <a:rPr lang="ar-IQ" sz="2000" b="1" i="0" dirty="0">
                <a:ln w="9525">
                  <a:solidFill>
                    <a:schemeClr val="tx1"/>
                  </a:solidFill>
                  <a:prstDash val="solid"/>
                </a:ln>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أفضل من علم ينشر (ص)</a:t>
            </a:r>
            <a:endParaRPr lang="en-US" sz="2000" b="1" dirty="0">
              <a:ln w="9525">
                <a:solidFill>
                  <a:schemeClr val="tx1"/>
                </a:solidFill>
                <a:prstDash val="solid"/>
              </a:ln>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DEFAAD2C-F851-A6E2-0019-C139BB9216ED}"/>
              </a:ext>
            </a:extLst>
          </p:cNvPr>
          <p:cNvCxnSpPr/>
          <p:nvPr/>
        </p:nvCxnSpPr>
        <p:spPr>
          <a:xfrm>
            <a:off x="1736436" y="6169891"/>
            <a:ext cx="10455564" cy="0"/>
          </a:xfrm>
          <a:prstGeom prst="line">
            <a:avLst/>
          </a:prstGeom>
          <a:ln w="85725">
            <a:solidFill>
              <a:srgbClr val="00B0F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BC37177-8AFE-9EF7-8536-990567D8E802}"/>
              </a:ext>
            </a:extLst>
          </p:cNvPr>
          <p:cNvPicPr>
            <a:picLocks noChangeAspect="1"/>
          </p:cNvPicPr>
          <p:nvPr/>
        </p:nvPicPr>
        <p:blipFill>
          <a:blip r:embed="rId5"/>
          <a:stretch>
            <a:fillRect/>
          </a:stretch>
        </p:blipFill>
        <p:spPr>
          <a:xfrm>
            <a:off x="0" y="5617152"/>
            <a:ext cx="12192000" cy="1294569"/>
          </a:xfrm>
          <a:prstGeom prst="rect">
            <a:avLst/>
          </a:prstGeom>
        </p:spPr>
      </p:pic>
      <p:pic>
        <p:nvPicPr>
          <p:cNvPr id="5" name="Picture 4">
            <a:extLst>
              <a:ext uri="{FF2B5EF4-FFF2-40B4-BE49-F238E27FC236}">
                <a16:creationId xmlns:a16="http://schemas.microsoft.com/office/drawing/2014/main" id="{2F642144-69EA-414C-B9F5-9DF6BA123D3C}"/>
              </a:ext>
            </a:extLst>
          </p:cNvPr>
          <p:cNvPicPr>
            <a:picLocks noChangeAspect="1"/>
          </p:cNvPicPr>
          <p:nvPr/>
        </p:nvPicPr>
        <p:blipFill>
          <a:blip r:embed="rId6"/>
          <a:stretch>
            <a:fillRect/>
          </a:stretch>
        </p:blipFill>
        <p:spPr>
          <a:xfrm>
            <a:off x="0" y="5539434"/>
            <a:ext cx="12192000" cy="1359806"/>
          </a:xfrm>
          <a:prstGeom prst="rect">
            <a:avLst/>
          </a:prstGeom>
        </p:spPr>
      </p:pic>
      <p:sp>
        <p:nvSpPr>
          <p:cNvPr id="10" name="TextBox 9">
            <a:extLst>
              <a:ext uri="{FF2B5EF4-FFF2-40B4-BE49-F238E27FC236}">
                <a16:creationId xmlns:a16="http://schemas.microsoft.com/office/drawing/2014/main" id="{8EEF0757-ACBB-4237-6D99-AC1348ECD98C}"/>
              </a:ext>
            </a:extLst>
          </p:cNvPr>
          <p:cNvSpPr txBox="1"/>
          <p:nvPr/>
        </p:nvSpPr>
        <p:spPr>
          <a:xfrm>
            <a:off x="1898547" y="1924586"/>
            <a:ext cx="8926471" cy="707886"/>
          </a:xfrm>
          <a:prstGeom prst="rect">
            <a:avLst/>
          </a:prstGeom>
          <a:noFill/>
        </p:spPr>
        <p:txBody>
          <a:bodyPr wrap="square" rtlCol="0">
            <a:spAutoFit/>
          </a:bodyPr>
          <a:lstStyle/>
          <a:p>
            <a:pPr algn="r" rtl="1"/>
            <a:r>
              <a:rPr lang="ar-IQ" sz="4000" b="1" dirty="0">
                <a:ln w="9525">
                  <a:solidFill>
                    <a:schemeClr val="accent4">
                      <a:lumMod val="75000"/>
                    </a:schemeClr>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لماذا الذكاء الاصطناعي التوليدي في التعليم والتعلم</a:t>
            </a:r>
            <a:endParaRPr lang="en-US" sz="4000" b="1" dirty="0">
              <a:ln w="9525">
                <a:solidFill>
                  <a:schemeClr val="accent4">
                    <a:lumMod val="75000"/>
                  </a:schemeClr>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85C532DA-EC55-526A-A8F9-E899BBA6358D}"/>
              </a:ext>
            </a:extLst>
          </p:cNvPr>
          <p:cNvPicPr>
            <a:picLocks noChangeAspect="1"/>
          </p:cNvPicPr>
          <p:nvPr/>
        </p:nvPicPr>
        <p:blipFill>
          <a:blip r:embed="rId7"/>
          <a:stretch>
            <a:fillRect/>
          </a:stretch>
        </p:blipFill>
        <p:spPr>
          <a:xfrm>
            <a:off x="7444510" y="5634850"/>
            <a:ext cx="3380508" cy="1213707"/>
          </a:xfrm>
          <a:prstGeom prst="rect">
            <a:avLst/>
          </a:prstGeom>
          <a:ln w="38100">
            <a:solidFill>
              <a:schemeClr val="accent5">
                <a:lumMod val="75000"/>
              </a:schemeClr>
            </a:solidFill>
          </a:ln>
        </p:spPr>
      </p:pic>
      <p:sp>
        <p:nvSpPr>
          <p:cNvPr id="12" name="Rectangle 11">
            <a:extLst>
              <a:ext uri="{FF2B5EF4-FFF2-40B4-BE49-F238E27FC236}">
                <a16:creationId xmlns:a16="http://schemas.microsoft.com/office/drawing/2014/main" id="{2CA0A07E-A399-6527-423C-E0B69DF7C8DA}"/>
              </a:ext>
            </a:extLst>
          </p:cNvPr>
          <p:cNvSpPr/>
          <p:nvPr/>
        </p:nvSpPr>
        <p:spPr>
          <a:xfrm>
            <a:off x="0" y="5403271"/>
            <a:ext cx="12192000" cy="15044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62CAB15-C277-4469-AD86-5492BEAD23BB}"/>
              </a:ext>
            </a:extLst>
          </p:cNvPr>
          <p:cNvPicPr>
            <a:picLocks noChangeAspect="1"/>
          </p:cNvPicPr>
          <p:nvPr/>
        </p:nvPicPr>
        <p:blipFill>
          <a:blip r:embed="rId8"/>
          <a:stretch>
            <a:fillRect/>
          </a:stretch>
        </p:blipFill>
        <p:spPr>
          <a:xfrm>
            <a:off x="65314" y="91548"/>
            <a:ext cx="12045821" cy="1173428"/>
          </a:xfrm>
          <a:prstGeom prst="rect">
            <a:avLst/>
          </a:prstGeom>
          <a:ln w="28575">
            <a:solidFill>
              <a:schemeClr val="accent1"/>
            </a:solidFill>
          </a:ln>
        </p:spPr>
      </p:pic>
      <p:sp>
        <p:nvSpPr>
          <p:cNvPr id="9" name="TextBox 8">
            <a:extLst>
              <a:ext uri="{FF2B5EF4-FFF2-40B4-BE49-F238E27FC236}">
                <a16:creationId xmlns:a16="http://schemas.microsoft.com/office/drawing/2014/main" id="{A938F31A-7865-0CA1-703D-E32D9F670A0F}"/>
              </a:ext>
            </a:extLst>
          </p:cNvPr>
          <p:cNvSpPr txBox="1"/>
          <p:nvPr/>
        </p:nvSpPr>
        <p:spPr>
          <a:xfrm>
            <a:off x="833937" y="2957194"/>
            <a:ext cx="10723508" cy="2677656"/>
          </a:xfrm>
          <a:prstGeom prst="rect">
            <a:avLst/>
          </a:prstGeom>
          <a:noFill/>
        </p:spPr>
        <p:txBody>
          <a:bodyPr wrap="square">
            <a:spAutoFit/>
          </a:bodyPr>
          <a:lstStyle/>
          <a:p>
            <a:pPr algn="just" rtl="1"/>
            <a:r>
              <a:rPr lang="ar-IQ"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دعم الهدف الرابع من أهداف التنمية المستدامة: "ضمان التعليم الجيد المنِصف والشامل للجميع وتعزيز فرص التعلم مدى الحياة للجميع" (</a:t>
            </a:r>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(SDG4</a:t>
            </a:r>
          </a:p>
          <a:p>
            <a:pPr algn="just" rtl="1"/>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ar-IQ"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رفع كفاءة المهام الإدارية في المؤسسات التعليمية وتقليل الجهد والوقت عبر أتمتها.</a:t>
            </a:r>
          </a:p>
          <a:p>
            <a:pPr algn="just" rtl="1"/>
            <a:r>
              <a:rPr lang="ar-IQ"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معالجة نقص المعلمين الأكفاء ببعض المجالات، وتطوير قدراتهم وتسهيل عملهم.</a:t>
            </a:r>
          </a:p>
          <a:p>
            <a:pPr algn="just" rtl="1"/>
            <a:r>
              <a:rPr lang="ar-IQ"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زيادة إنتاجية المعلمين ومساعدتهم في اتخاذ القرارات المناسبة لزيادة مشاركة الطالب واستخدام أساليب تدريس أكثر فاعلية</a:t>
            </a:r>
            <a:endPar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7572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640C7-9E16-CC4A-52FC-42C82108E6FF}"/>
              </a:ext>
            </a:extLst>
          </p:cNvPr>
          <p:cNvSpPr txBox="1"/>
          <p:nvPr/>
        </p:nvSpPr>
        <p:spPr>
          <a:xfrm>
            <a:off x="1313732" y="5722484"/>
            <a:ext cx="4902347" cy="400110"/>
          </a:xfrm>
          <a:prstGeom prst="rect">
            <a:avLst/>
          </a:prstGeom>
          <a:noFill/>
        </p:spPr>
        <p:txBody>
          <a:bodyPr wrap="square" rtlCol="0">
            <a:spAutoFit/>
          </a:bodyPr>
          <a:lstStyle/>
          <a:p>
            <a:pPr algn="ctr"/>
            <a:r>
              <a:rPr lang="ar-IQ" sz="2000" b="1" i="0" dirty="0">
                <a:ln w="9525">
                  <a:solidFill>
                    <a:schemeClr val="tx1"/>
                  </a:solidFill>
                  <a:prstDash val="solid"/>
                </a:ln>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ما تصدق الناس بصدقة أفضل من علم ينشر (ص)</a:t>
            </a:r>
            <a:endParaRPr lang="en-US" sz="2000" b="1" dirty="0">
              <a:ln w="9525">
                <a:solidFill>
                  <a:schemeClr val="tx1"/>
                </a:solidFill>
                <a:prstDash val="solid"/>
              </a:ln>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66C6352-EB29-E1DD-9C0B-F339627282F2}"/>
              </a:ext>
            </a:extLst>
          </p:cNvPr>
          <p:cNvSpPr txBox="1"/>
          <p:nvPr/>
        </p:nvSpPr>
        <p:spPr>
          <a:xfrm>
            <a:off x="378780" y="2298186"/>
            <a:ext cx="11434439" cy="3539430"/>
          </a:xfrm>
          <a:prstGeom prst="rect">
            <a:avLst/>
          </a:prstGeom>
          <a:noFill/>
        </p:spPr>
        <p:txBody>
          <a:bodyPr wrap="square">
            <a:spAutoFit/>
          </a:bodyPr>
          <a:lstStyle/>
          <a:p>
            <a:pPr algn="just" rtl="1"/>
            <a:r>
              <a:rPr lang="ar-IQ"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رفع كفاءة عملية تطوير المناهج التعليمية عبر استنتاج المهارات والمعارف المطلوبة في وقت معين.</a:t>
            </a:r>
          </a:p>
          <a:p>
            <a:pPr algn="just" rtl="1"/>
            <a:r>
              <a:rPr lang="ar-IQ"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دعم فرص التعلم الشخصي بما يتجاوز قدرات المعلم البشري ومستشاري التعلم مما سيجعل من</a:t>
            </a:r>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ar-IQ"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الذكاء الاصطناعي صديق قوي في مجال التعلم الإلكتروني.</a:t>
            </a:r>
          </a:p>
          <a:p>
            <a:pPr algn="just" rtl="1"/>
            <a:r>
              <a:rPr lang="ar-IQ"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تعزيز الإبداع والابتكار والحد من أوجه الاختلاف الاقتصادي، والاجتماعي، والعرقي، والرتقاء</a:t>
            </a:r>
          </a:p>
          <a:p>
            <a:pPr algn="just" rtl="1"/>
            <a:r>
              <a:rPr lang="ar-IQ"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بجودة التعليم وتحسين وصول الفئات المختلفة إلى مواد تعليمية عالية الجودة.</a:t>
            </a:r>
          </a:p>
          <a:p>
            <a:pPr algn="just" rtl="1"/>
            <a:r>
              <a:rPr lang="ar-IQ"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دعم الطالب وفهم متطلباتهم وسلوكهم وتقديم الدروس بصورة مناسبة لاحتياجاتهم وقدراتهم</a:t>
            </a:r>
            <a:endPar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0B66DB0-EEAE-E133-EB55-7E86DA66F654}"/>
              </a:ext>
            </a:extLst>
          </p:cNvPr>
          <p:cNvSpPr txBox="1"/>
          <p:nvPr/>
        </p:nvSpPr>
        <p:spPr>
          <a:xfrm>
            <a:off x="1886675" y="1498700"/>
            <a:ext cx="8926471" cy="707886"/>
          </a:xfrm>
          <a:prstGeom prst="rect">
            <a:avLst/>
          </a:prstGeom>
          <a:noFill/>
        </p:spPr>
        <p:txBody>
          <a:bodyPr wrap="square" rtlCol="0">
            <a:spAutoFit/>
          </a:bodyPr>
          <a:lstStyle/>
          <a:p>
            <a:pPr algn="r" rtl="1"/>
            <a:r>
              <a:rPr lang="ar-IQ" sz="4000" b="1" dirty="0">
                <a:ln w="9525">
                  <a:solidFill>
                    <a:schemeClr val="accent4">
                      <a:lumMod val="75000"/>
                    </a:schemeClr>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لماذا الذكاء الاصطناعي التوليدي في التعليم والتعلم</a:t>
            </a:r>
            <a:endParaRPr lang="en-US" sz="4000" b="1" dirty="0">
              <a:ln w="9525">
                <a:solidFill>
                  <a:schemeClr val="accent4">
                    <a:lumMod val="75000"/>
                  </a:schemeClr>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48B21C40-E08C-47A2-B85B-F8A2658A0E97}"/>
              </a:ext>
            </a:extLst>
          </p:cNvPr>
          <p:cNvPicPr>
            <a:picLocks noChangeAspect="1"/>
          </p:cNvPicPr>
          <p:nvPr/>
        </p:nvPicPr>
        <p:blipFill>
          <a:blip r:embed="rId2"/>
          <a:stretch>
            <a:fillRect/>
          </a:stretch>
        </p:blipFill>
        <p:spPr>
          <a:xfrm>
            <a:off x="1886675" y="6135869"/>
            <a:ext cx="3915043" cy="555579"/>
          </a:xfrm>
          <a:prstGeom prst="rect">
            <a:avLst/>
          </a:prstGeom>
        </p:spPr>
      </p:pic>
      <p:pic>
        <p:nvPicPr>
          <p:cNvPr id="25" name="Picture 24">
            <a:extLst>
              <a:ext uri="{FF2B5EF4-FFF2-40B4-BE49-F238E27FC236}">
                <a16:creationId xmlns:a16="http://schemas.microsoft.com/office/drawing/2014/main" id="{16C01717-B998-4618-900F-6DE6FFFB75E4}"/>
              </a:ext>
            </a:extLst>
          </p:cNvPr>
          <p:cNvPicPr>
            <a:picLocks noChangeAspect="1"/>
          </p:cNvPicPr>
          <p:nvPr/>
        </p:nvPicPr>
        <p:blipFill>
          <a:blip r:embed="rId3"/>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2344927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9B04980-5312-BB2A-F261-9E4C473FBB4F}"/>
              </a:ext>
            </a:extLst>
          </p:cNvPr>
          <p:cNvSpPr txBox="1"/>
          <p:nvPr/>
        </p:nvSpPr>
        <p:spPr>
          <a:xfrm>
            <a:off x="670110" y="2382131"/>
            <a:ext cx="11091938" cy="3539430"/>
          </a:xfrm>
          <a:prstGeom prst="rect">
            <a:avLst/>
          </a:prstGeom>
          <a:noFill/>
        </p:spPr>
        <p:txBody>
          <a:bodyPr wrap="square">
            <a:spAutoFit/>
          </a:bodyPr>
          <a:lstStyle/>
          <a:p>
            <a:pPr algn="just" rtl="1"/>
            <a:r>
              <a:rPr lang="ar-IQ"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المساعدة على التفكير: التفكير خارج الصندوق في عملية العصف الذهني، وتلخيص وتوليف </a:t>
            </a:r>
            <a:r>
              <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ar-IQ"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المحتوى المعقد، وطرح الأسئلة والتعلم وغيرها .</a:t>
            </a:r>
          </a:p>
          <a:p>
            <a:pPr algn="just" rtl="1"/>
            <a:r>
              <a:rPr lang="ar-IQ"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تخفيف العبء: كتابة الخطابات والبريد الإلكتروني، ومراجعة وتدقيق المحتوى، والقيام ببعض الأعمال الروتينية. </a:t>
            </a:r>
          </a:p>
          <a:p>
            <a:pPr algn="just" rtl="1"/>
            <a:r>
              <a:rPr lang="ar-IQ"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بناء المحتوى: إنشاء العروض التقديمية، ومواد المقررات والاختبارات والمناهج الدراسية، والصور، ومقاطع الفيديو. </a:t>
            </a:r>
          </a:p>
          <a:p>
            <a:pPr algn="just" rtl="1"/>
            <a:r>
              <a:rPr lang="ar-IQ"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التطوير: وضع الخطط الإستراتيجية للإدارة أو المؤسسة، ووضع خطط تفصيلية للمشاريع، والمساعدة في البرمجة.</a:t>
            </a:r>
            <a:endParaRPr lang="en-US"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4D6447F-1F44-914E-2862-0DAF46475BA9}"/>
              </a:ext>
            </a:extLst>
          </p:cNvPr>
          <p:cNvSpPr txBox="1"/>
          <p:nvPr/>
        </p:nvSpPr>
        <p:spPr>
          <a:xfrm>
            <a:off x="1752843" y="1508030"/>
            <a:ext cx="8926471" cy="707886"/>
          </a:xfrm>
          <a:prstGeom prst="rect">
            <a:avLst/>
          </a:prstGeom>
          <a:noFill/>
        </p:spPr>
        <p:txBody>
          <a:bodyPr wrap="square" rtlCol="0">
            <a:spAutoFit/>
          </a:bodyPr>
          <a:lstStyle/>
          <a:p>
            <a:pPr algn="r" rtl="1"/>
            <a:r>
              <a:rPr lang="ar-IQ" sz="4000" b="1" dirty="0">
                <a:ln w="9525">
                  <a:solidFill>
                    <a:schemeClr val="accent4">
                      <a:lumMod val="75000"/>
                    </a:schemeClr>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لماذا الذكاء الاصطناعي التوليدي في التعليم والتعلم</a:t>
            </a:r>
            <a:endParaRPr lang="en-US" sz="4000" b="1" dirty="0">
              <a:ln w="9525">
                <a:solidFill>
                  <a:schemeClr val="accent4">
                    <a:lumMod val="75000"/>
                  </a:schemeClr>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99D95D24-7BD7-48D4-8BDE-D3D7CBC56B6F}"/>
              </a:ext>
            </a:extLst>
          </p:cNvPr>
          <p:cNvPicPr>
            <a:picLocks noChangeAspect="1"/>
          </p:cNvPicPr>
          <p:nvPr/>
        </p:nvPicPr>
        <p:blipFill>
          <a:blip r:embed="rId2"/>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2788653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A2AE51-4AF3-4C93-BD44-688BAB32EEB7}"/>
              </a:ext>
            </a:extLst>
          </p:cNvPr>
          <p:cNvPicPr>
            <a:picLocks noChangeAspect="1"/>
          </p:cNvPicPr>
          <p:nvPr/>
        </p:nvPicPr>
        <p:blipFill>
          <a:blip r:embed="rId2"/>
          <a:stretch>
            <a:fillRect/>
          </a:stretch>
        </p:blipFill>
        <p:spPr>
          <a:xfrm>
            <a:off x="2075575" y="1925581"/>
            <a:ext cx="7772400" cy="4315522"/>
          </a:xfrm>
          <a:prstGeom prst="rect">
            <a:avLst/>
          </a:prstGeom>
        </p:spPr>
      </p:pic>
      <p:pic>
        <p:nvPicPr>
          <p:cNvPr id="7" name="Picture 6">
            <a:extLst>
              <a:ext uri="{FF2B5EF4-FFF2-40B4-BE49-F238E27FC236}">
                <a16:creationId xmlns:a16="http://schemas.microsoft.com/office/drawing/2014/main" id="{D9150A51-6686-4E11-BFB8-E2E0A27DBC53}"/>
              </a:ext>
            </a:extLst>
          </p:cNvPr>
          <p:cNvPicPr>
            <a:picLocks noChangeAspect="1"/>
          </p:cNvPicPr>
          <p:nvPr/>
        </p:nvPicPr>
        <p:blipFill>
          <a:blip r:embed="rId3"/>
          <a:stretch>
            <a:fillRect/>
          </a:stretch>
        </p:blipFill>
        <p:spPr>
          <a:xfrm>
            <a:off x="-9331" y="92226"/>
            <a:ext cx="12192000" cy="1112509"/>
          </a:xfrm>
          <a:prstGeom prst="rect">
            <a:avLst/>
          </a:prstGeom>
        </p:spPr>
      </p:pic>
      <p:sp>
        <p:nvSpPr>
          <p:cNvPr id="8" name="TextBox 7">
            <a:extLst>
              <a:ext uri="{FF2B5EF4-FFF2-40B4-BE49-F238E27FC236}">
                <a16:creationId xmlns:a16="http://schemas.microsoft.com/office/drawing/2014/main" id="{F6CCE971-553D-4320-917F-3D5ADCC1767D}"/>
              </a:ext>
            </a:extLst>
          </p:cNvPr>
          <p:cNvSpPr txBox="1"/>
          <p:nvPr/>
        </p:nvSpPr>
        <p:spPr>
          <a:xfrm>
            <a:off x="1526796" y="1303548"/>
            <a:ext cx="9655728" cy="523220"/>
          </a:xfrm>
          <a:prstGeom prst="rect">
            <a:avLst/>
          </a:prstGeom>
          <a:noFill/>
        </p:spPr>
        <p:txBody>
          <a:bodyPr wrap="square" rtlCol="0">
            <a:spAutoFit/>
          </a:bodyPr>
          <a:lstStyle/>
          <a:p>
            <a:r>
              <a:rPr lang="ar-IQ" sz="2800" b="1" dirty="0">
                <a:ln w="13462">
                  <a:solidFill>
                    <a:srgbClr val="FF0000"/>
                  </a:solidFill>
                  <a:prstDash val="solid"/>
                </a:ln>
                <a:solidFill>
                  <a:srgbClr val="C0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عالم اليوم يتجه للرقمنة الشاملة وعلينا الايمان بالتحول وان نكون جزء منه</a:t>
            </a:r>
            <a:endParaRPr lang="en-US" sz="2800" b="1" dirty="0">
              <a:ln w="13462">
                <a:solidFill>
                  <a:srgbClr val="FF0000"/>
                </a:solidFill>
                <a:prstDash val="solid"/>
              </a:ln>
              <a:solidFill>
                <a:srgbClr val="C0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C822DA2A-A7C2-459B-BA0A-98758F8B10CB}"/>
              </a:ext>
            </a:extLst>
          </p:cNvPr>
          <p:cNvSpPr txBox="1"/>
          <p:nvPr/>
        </p:nvSpPr>
        <p:spPr>
          <a:xfrm>
            <a:off x="2759978" y="5613175"/>
            <a:ext cx="2676088" cy="400110"/>
          </a:xfrm>
          <a:prstGeom prst="rect">
            <a:avLst/>
          </a:prstGeom>
          <a:noFill/>
        </p:spPr>
        <p:txBody>
          <a:bodyPr wrap="square" rtlCol="0">
            <a:spAutoFit/>
          </a:bodyPr>
          <a:lstStyle/>
          <a:p>
            <a:r>
              <a:rPr lang="ar-IQ" sz="2000" b="1" dirty="0">
                <a:ln w="10160">
                  <a:solidFill>
                    <a:schemeClr val="bg1"/>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cs typeface="Calibri" panose="020F0502020204030204" pitchFamily="34" charset="0"/>
              </a:rPr>
              <a:t>الاستدامة عنوان هدف وغاية</a:t>
            </a:r>
            <a:endParaRPr lang="en-US" sz="2000" b="1" dirty="0">
              <a:ln w="10160">
                <a:solidFill>
                  <a:schemeClr val="bg1"/>
                </a:solidFill>
                <a:prstDash val="solid"/>
              </a:ln>
              <a:solidFill>
                <a:srgbClr val="FFFFFF"/>
              </a:solidFill>
              <a:effectLst>
                <a:outerShdw blurRad="38100" dist="22860" dir="5400000" algn="tl" rotWithShape="0">
                  <a:srgbClr val="000000">
                    <a:alpha val="30000"/>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07D5590-EF8F-49BA-964C-A5E6A5F81252}"/>
              </a:ext>
            </a:extLst>
          </p:cNvPr>
          <p:cNvPicPr>
            <a:picLocks noChangeAspect="1"/>
          </p:cNvPicPr>
          <p:nvPr/>
        </p:nvPicPr>
        <p:blipFill>
          <a:blip r:embed="rId4"/>
          <a:stretch>
            <a:fillRect/>
          </a:stretch>
        </p:blipFill>
        <p:spPr>
          <a:xfrm>
            <a:off x="109057" y="4453316"/>
            <a:ext cx="1932962" cy="1903072"/>
          </a:xfrm>
          <a:prstGeom prst="rect">
            <a:avLst/>
          </a:prstGeom>
        </p:spPr>
      </p:pic>
      <p:pic>
        <p:nvPicPr>
          <p:cNvPr id="9" name="Picture 8">
            <a:extLst>
              <a:ext uri="{FF2B5EF4-FFF2-40B4-BE49-F238E27FC236}">
                <a16:creationId xmlns:a16="http://schemas.microsoft.com/office/drawing/2014/main" id="{F8FA25F8-B2B7-42A3-8721-19588F6A3C8A}"/>
              </a:ext>
            </a:extLst>
          </p:cNvPr>
          <p:cNvPicPr>
            <a:picLocks noChangeAspect="1"/>
          </p:cNvPicPr>
          <p:nvPr/>
        </p:nvPicPr>
        <p:blipFill>
          <a:blip r:embed="rId5"/>
          <a:stretch>
            <a:fillRect/>
          </a:stretch>
        </p:blipFill>
        <p:spPr>
          <a:xfrm>
            <a:off x="10061694" y="3684855"/>
            <a:ext cx="1992235" cy="2562075"/>
          </a:xfrm>
          <a:prstGeom prst="rect">
            <a:avLst/>
          </a:prstGeom>
        </p:spPr>
      </p:pic>
    </p:spTree>
    <p:extLst>
      <p:ext uri="{BB962C8B-B14F-4D97-AF65-F5344CB8AC3E}">
        <p14:creationId xmlns:p14="http://schemas.microsoft.com/office/powerpoint/2010/main" val="11735511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5A87BD-495A-403F-94E3-D0987CD89FB6}"/>
              </a:ext>
            </a:extLst>
          </p:cNvPr>
          <p:cNvSpPr txBox="1"/>
          <p:nvPr/>
        </p:nvSpPr>
        <p:spPr>
          <a:xfrm>
            <a:off x="473978" y="2312031"/>
            <a:ext cx="11484529" cy="4031873"/>
          </a:xfrm>
          <a:prstGeom prst="rect">
            <a:avLst/>
          </a:prstGeom>
          <a:noFill/>
        </p:spPr>
        <p:txBody>
          <a:bodyPr wrap="square">
            <a:spAutoFit/>
          </a:bodyPr>
          <a:lstStyle/>
          <a:p>
            <a:pPr algn="just" rtl="1"/>
            <a:r>
              <a:rPr lang="ar-IQ" sz="3200" b="1" i="0" dirty="0">
                <a:ln w="9525">
                  <a:solidFill>
                    <a:schemeClr val="accent4">
                      <a:lumMod val="40000"/>
                      <a:lumOff val="60000"/>
                    </a:schemeClr>
                  </a:solidFill>
                  <a:prstDash val="solid"/>
                </a:ln>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يوفر الإطار الدولي لحقوق الإنسان أساساً محورياً لتوجيه التحول الرقمي في التعليم. إذ تضمن المادة 4 من الاتفاقية الدولية لمناهضة التمييز في التعليم والمادة 13 من العهد الدولي الخاص بالحقوق الاقتصادية والاجتماعية والثقافية الحق في التعليم. كما يؤكد التعليق العام رقم 13 للجنة الحقوق الاقتصادية والاجتماعية والثقافية على ضرورة أن يكون التعليم متاحاً، ويمكن الوصول إليه، وقابلاً للتكيف لجميع الأفراد. وتعمل اتفاقية حقوق الطفل على تعزيز الالتزام بضمان أن تكون بيئات التعلم، بما في ذلك البيئات الرقمية، تحمي حقوق الأطفال في التعليم (المادة 28)، والخصوصية (المادة 16)، والحماية من الاستغلال.</a:t>
            </a:r>
            <a:endParaRPr lang="en-US" sz="3200" b="1" dirty="0">
              <a:ln w="9525">
                <a:solidFill>
                  <a:schemeClr val="accent4">
                    <a:lumMod val="40000"/>
                    <a:lumOff val="60000"/>
                  </a:schemeClr>
                </a:solidFill>
                <a:prstDash val="solid"/>
              </a:ln>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0E25CAD-4FB6-4F7A-99F4-44499D5644AF}"/>
              </a:ext>
            </a:extLst>
          </p:cNvPr>
          <p:cNvSpPr txBox="1"/>
          <p:nvPr/>
        </p:nvSpPr>
        <p:spPr>
          <a:xfrm>
            <a:off x="2196974" y="1356222"/>
            <a:ext cx="8615495" cy="769441"/>
          </a:xfrm>
          <a:prstGeom prst="rect">
            <a:avLst/>
          </a:prstGeom>
          <a:noFill/>
        </p:spPr>
        <p:txBody>
          <a:bodyPr wrap="square">
            <a:spAutoFit/>
          </a:bodyPr>
          <a:lstStyle/>
          <a:p>
            <a:pPr algn="ctr"/>
            <a:r>
              <a:rPr lang="ar-IQ" sz="4400" b="1" i="0" dirty="0">
                <a:ln w="9525">
                  <a:solidFill>
                    <a:schemeClr val="accent4">
                      <a:lumMod val="40000"/>
                      <a:lumOff val="60000"/>
                    </a:schemeClr>
                  </a:solidFill>
                  <a:prstDash val="solid"/>
                </a:ln>
                <a:solidFill>
                  <a:srgbClr val="FF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حقوق الإنسان </a:t>
            </a:r>
            <a:r>
              <a:rPr lang="ar-IQ" sz="4400" b="1" dirty="0">
                <a:ln w="9525">
                  <a:solidFill>
                    <a:schemeClr val="accent4">
                      <a:lumMod val="40000"/>
                      <a:lumOff val="60000"/>
                    </a:schemeClr>
                  </a:solidFill>
                  <a:prstDash val="solid"/>
                </a:ln>
                <a:solidFill>
                  <a:srgbClr val="FF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و</a:t>
            </a:r>
            <a:r>
              <a:rPr lang="ar-IQ" sz="4400" b="1" i="0" dirty="0">
                <a:ln w="9525">
                  <a:solidFill>
                    <a:schemeClr val="accent4">
                      <a:lumMod val="40000"/>
                      <a:lumOff val="60000"/>
                    </a:schemeClr>
                  </a:solidFill>
                  <a:prstDash val="solid"/>
                </a:ln>
                <a:solidFill>
                  <a:srgbClr val="FF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التحول الرقمي في التعليم</a:t>
            </a:r>
            <a:endParaRPr lang="en-US" sz="4400" dirty="0">
              <a:solidFill>
                <a:srgbClr val="FF0000"/>
              </a:solidFill>
            </a:endParaRPr>
          </a:p>
        </p:txBody>
      </p:sp>
      <p:pic>
        <p:nvPicPr>
          <p:cNvPr id="5" name="Picture 4">
            <a:extLst>
              <a:ext uri="{FF2B5EF4-FFF2-40B4-BE49-F238E27FC236}">
                <a16:creationId xmlns:a16="http://schemas.microsoft.com/office/drawing/2014/main" id="{51EC1E85-2C87-419B-AEF3-ED23E617CABF}"/>
              </a:ext>
            </a:extLst>
          </p:cNvPr>
          <p:cNvPicPr>
            <a:picLocks noChangeAspect="1"/>
          </p:cNvPicPr>
          <p:nvPr/>
        </p:nvPicPr>
        <p:blipFill>
          <a:blip r:embed="rId2"/>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16866501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7DD440-A72E-42F7-AF9B-41053C5A11E1}"/>
              </a:ext>
            </a:extLst>
          </p:cNvPr>
          <p:cNvPicPr>
            <a:picLocks noChangeAspect="1"/>
          </p:cNvPicPr>
          <p:nvPr/>
        </p:nvPicPr>
        <p:blipFill>
          <a:blip r:embed="rId2"/>
          <a:stretch>
            <a:fillRect/>
          </a:stretch>
        </p:blipFill>
        <p:spPr>
          <a:xfrm>
            <a:off x="65314" y="91548"/>
            <a:ext cx="12045821" cy="1173428"/>
          </a:xfrm>
          <a:prstGeom prst="rect">
            <a:avLst/>
          </a:prstGeom>
          <a:ln w="28575">
            <a:solidFill>
              <a:schemeClr val="accent1"/>
            </a:solidFill>
          </a:ln>
        </p:spPr>
      </p:pic>
      <p:pic>
        <p:nvPicPr>
          <p:cNvPr id="6" name="Picture 5">
            <a:extLst>
              <a:ext uri="{FF2B5EF4-FFF2-40B4-BE49-F238E27FC236}">
                <a16:creationId xmlns:a16="http://schemas.microsoft.com/office/drawing/2014/main" id="{A3744C3F-0830-44A7-9D3D-BE8008F56E75}"/>
              </a:ext>
            </a:extLst>
          </p:cNvPr>
          <p:cNvPicPr>
            <a:picLocks noChangeAspect="1"/>
          </p:cNvPicPr>
          <p:nvPr/>
        </p:nvPicPr>
        <p:blipFill>
          <a:blip r:embed="rId3"/>
          <a:stretch>
            <a:fillRect/>
          </a:stretch>
        </p:blipFill>
        <p:spPr>
          <a:xfrm>
            <a:off x="2797670" y="2641511"/>
            <a:ext cx="6596660" cy="3700565"/>
          </a:xfrm>
          <a:prstGeom prst="rect">
            <a:avLst/>
          </a:prstGeom>
        </p:spPr>
      </p:pic>
      <p:sp>
        <p:nvSpPr>
          <p:cNvPr id="4" name="TextBox 3">
            <a:extLst>
              <a:ext uri="{FF2B5EF4-FFF2-40B4-BE49-F238E27FC236}">
                <a16:creationId xmlns:a16="http://schemas.microsoft.com/office/drawing/2014/main" id="{60A4DA9F-2C37-4866-952E-B42AD5773999}"/>
              </a:ext>
            </a:extLst>
          </p:cNvPr>
          <p:cNvSpPr txBox="1"/>
          <p:nvPr/>
        </p:nvSpPr>
        <p:spPr>
          <a:xfrm>
            <a:off x="2209801" y="1492898"/>
            <a:ext cx="8201608" cy="1077218"/>
          </a:xfrm>
          <a:prstGeom prst="rect">
            <a:avLst/>
          </a:prstGeom>
          <a:noFill/>
        </p:spPr>
        <p:txBody>
          <a:bodyPr wrap="square" rtlCol="0">
            <a:spAutoFit/>
          </a:bodyPr>
          <a:lstStyle/>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مكتبات تطبيقات الذكاء الاصطناعي</a:t>
            </a:r>
          </a:p>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المجاني والمدفوع</a:t>
            </a: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06372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C60DDF-A6B4-43A2-B4FB-A8CB7A5B029C}"/>
              </a:ext>
            </a:extLst>
          </p:cNvPr>
          <p:cNvSpPr txBox="1"/>
          <p:nvPr/>
        </p:nvSpPr>
        <p:spPr>
          <a:xfrm>
            <a:off x="1987420" y="1399591"/>
            <a:ext cx="8201608" cy="584775"/>
          </a:xfrm>
          <a:prstGeom prst="rect">
            <a:avLst/>
          </a:prstGeom>
          <a:noFill/>
        </p:spPr>
        <p:txBody>
          <a:bodyPr wrap="square" rtlCol="0">
            <a:spAutoFit/>
          </a:bodyPr>
          <a:lstStyle/>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التحول الرقمي</a:t>
            </a: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DEAD37D-A337-4515-BF42-5110B507DD03}"/>
              </a:ext>
            </a:extLst>
          </p:cNvPr>
          <p:cNvPicPr>
            <a:picLocks noChangeAspect="1"/>
          </p:cNvPicPr>
          <p:nvPr/>
        </p:nvPicPr>
        <p:blipFill>
          <a:blip r:embed="rId2"/>
          <a:stretch>
            <a:fillRect/>
          </a:stretch>
        </p:blipFill>
        <p:spPr>
          <a:xfrm>
            <a:off x="65314" y="91548"/>
            <a:ext cx="12045821" cy="1173428"/>
          </a:xfrm>
          <a:prstGeom prst="rect">
            <a:avLst/>
          </a:prstGeom>
          <a:ln w="28575">
            <a:solidFill>
              <a:schemeClr val="accent1"/>
            </a:solidFill>
          </a:ln>
        </p:spPr>
      </p:pic>
      <p:pic>
        <p:nvPicPr>
          <p:cNvPr id="2" name="Picture 1">
            <a:extLst>
              <a:ext uri="{FF2B5EF4-FFF2-40B4-BE49-F238E27FC236}">
                <a16:creationId xmlns:a16="http://schemas.microsoft.com/office/drawing/2014/main" id="{5CA92E2D-2D56-46F9-94AD-648644A6F9A8}"/>
              </a:ext>
            </a:extLst>
          </p:cNvPr>
          <p:cNvPicPr>
            <a:picLocks noChangeAspect="1"/>
          </p:cNvPicPr>
          <p:nvPr/>
        </p:nvPicPr>
        <p:blipFill>
          <a:blip r:embed="rId3"/>
          <a:stretch>
            <a:fillRect/>
          </a:stretch>
        </p:blipFill>
        <p:spPr>
          <a:xfrm>
            <a:off x="2979576" y="2162251"/>
            <a:ext cx="6680718" cy="4459379"/>
          </a:xfrm>
          <a:prstGeom prst="rect">
            <a:avLst/>
          </a:prstGeom>
        </p:spPr>
      </p:pic>
    </p:spTree>
    <p:extLst>
      <p:ext uri="{BB962C8B-B14F-4D97-AF65-F5344CB8AC3E}">
        <p14:creationId xmlns:p14="http://schemas.microsoft.com/office/powerpoint/2010/main" val="2864534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D85C03D-10E6-4A02-BFEC-C113649F7A32}"/>
              </a:ext>
            </a:extLst>
          </p:cNvPr>
          <p:cNvSpPr txBox="1"/>
          <p:nvPr/>
        </p:nvSpPr>
        <p:spPr>
          <a:xfrm>
            <a:off x="593424" y="2835188"/>
            <a:ext cx="10606481" cy="3785652"/>
          </a:xfrm>
          <a:prstGeom prst="rect">
            <a:avLst/>
          </a:prstGeom>
          <a:noFill/>
        </p:spPr>
        <p:txBody>
          <a:bodyPr wrap="square" rtlCol="0">
            <a:spAutoFit/>
          </a:bodyPr>
          <a:lstStyle/>
          <a:p>
            <a:pPr algn="ctr"/>
            <a:r>
              <a:rPr lang="ar-IQ" sz="4000" b="1" dirty="0">
                <a:ln w="9525">
                  <a:solidFill>
                    <a:schemeClr val="accent4"/>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الاهتمام بمواقع المؤسسات على الانترنت يجب ان تكون له الاولوية القصوى في عالم الذكاء الاصطناعي الان، لانه بوابة المؤسسة والتعريف بها في عالم خوارزميات جمع البيانات الرقمية وخصوصا مع انطلاق المراصد الاممية التي تعتمد على تقنيات الذكاء الاصناعي وتطبيقاته الموثوقة من الامم المتحدة والمنظمات الاممية المختلفة في العمل عالميا</a:t>
            </a:r>
            <a:endParaRPr lang="en-US" sz="4000" b="1" dirty="0">
              <a:ln w="9525">
                <a:solidFill>
                  <a:schemeClr val="accent4"/>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325CDBE-7543-4CBC-BC80-011B24CA575B}"/>
              </a:ext>
            </a:extLst>
          </p:cNvPr>
          <p:cNvSpPr txBox="1"/>
          <p:nvPr/>
        </p:nvSpPr>
        <p:spPr>
          <a:xfrm>
            <a:off x="2583014" y="1394208"/>
            <a:ext cx="6627303" cy="1446550"/>
          </a:xfrm>
          <a:prstGeom prst="rect">
            <a:avLst/>
          </a:prstGeom>
          <a:noFill/>
        </p:spPr>
        <p:txBody>
          <a:bodyPr wrap="square" rtlCol="0">
            <a:spAutoFit/>
          </a:bodyPr>
          <a:lstStyle/>
          <a:p>
            <a:pPr algn="ctr"/>
            <a:r>
              <a:rPr lang="ar-IQ" sz="8800" b="1" dirty="0">
                <a:ln w="22225">
                  <a:solidFill>
                    <a:schemeClr val="tx1"/>
                  </a:solidFill>
                  <a:prstDash val="solid"/>
                </a:ln>
                <a:solidFill>
                  <a:schemeClr val="accent2">
                    <a:lumMod val="40000"/>
                    <a:lumOff val="60000"/>
                  </a:schemeClr>
                </a:solidFill>
                <a:latin typeface="Calibri" panose="020F0502020204030204" pitchFamily="34" charset="0"/>
                <a:cs typeface="Calibri" panose="020F0502020204030204" pitchFamily="34" charset="0"/>
              </a:rPr>
              <a:t>هام جدا</a:t>
            </a:r>
            <a:endParaRPr lang="en-US" sz="8800" b="1" dirty="0">
              <a:ln w="22225">
                <a:solidFill>
                  <a:schemeClr val="tx1"/>
                </a:solidFill>
                <a:prstDash val="solid"/>
              </a:ln>
              <a:solidFill>
                <a:schemeClr val="accent2">
                  <a:lumMod val="40000"/>
                  <a:lumOff val="60000"/>
                </a:schemeClr>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FF1914D8-4F79-4CB6-8B5E-5F9072947E47}"/>
              </a:ext>
            </a:extLst>
          </p:cNvPr>
          <p:cNvPicPr>
            <a:picLocks noChangeAspect="1"/>
          </p:cNvPicPr>
          <p:nvPr/>
        </p:nvPicPr>
        <p:blipFill>
          <a:blip r:embed="rId2"/>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275435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5F29D3-C12C-4D15-B28A-6E7FADFE8F07}"/>
              </a:ext>
            </a:extLst>
          </p:cNvPr>
          <p:cNvSpPr txBox="1"/>
          <p:nvPr/>
        </p:nvSpPr>
        <p:spPr>
          <a:xfrm>
            <a:off x="5287503" y="1484081"/>
            <a:ext cx="6153324" cy="4524315"/>
          </a:xfrm>
          <a:prstGeom prst="rect">
            <a:avLst/>
          </a:prstGeom>
          <a:noFill/>
        </p:spPr>
        <p:txBody>
          <a:bodyPr wrap="square">
            <a:spAutoFit/>
          </a:bodyPr>
          <a:lstStyle/>
          <a:p>
            <a:pPr algn="just"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التحول الرقمي لا يتعلق بالتكنولوجيا فقط؛ بل يتعلق أيضًا بالتحولات الاجتماعية والثقافية التي تصاحبه. نحن ندخل حقبة سيحتاج فيها الجميع - الأطفال والشباب والبالغين على حد سواء - إلى التنقل في عالم تتضمن فيه أنظمة الذكاء الاصطناعي والرقمية في الحياة اليومية.</a:t>
            </a:r>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just"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اليوم، نحن جميعًا أعضاء في </a:t>
            </a:r>
            <a:r>
              <a:rPr lang="ar-IQ" sz="2400" b="1" u="sng"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"جيل الذكاء الاصطناعي"</a:t>
            </a:r>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وهو جيل يواجه المهمة المزدوجة المتمثلة في </a:t>
            </a:r>
            <a:r>
              <a:rPr lang="ar-IQ" sz="2400" b="1" u="sng"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تسخير الذكاء الاصطناعي كقوة من أجل الخير</a:t>
            </a:r>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مع الحماية من مخاطره، المعروفة والناشئة. كما هو الحال مع تغير المناخ، يشكل التحول الرقمي تحديات كبيرة للتعليم ويجبرنا على إعادة التفكير في الممارسات التربوية التقليدية وتصميم المناهج الدراسية وحتى أغراض وأهداف التعليم</a:t>
            </a:r>
            <a:r>
              <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والتعلم. </a:t>
            </a:r>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6D645E5-0EC2-4097-A296-C5443779D540}"/>
              </a:ext>
            </a:extLst>
          </p:cNvPr>
          <p:cNvPicPr>
            <a:picLocks noChangeAspect="1"/>
          </p:cNvPicPr>
          <p:nvPr/>
        </p:nvPicPr>
        <p:blipFill>
          <a:blip r:embed="rId2"/>
          <a:stretch>
            <a:fillRect/>
          </a:stretch>
        </p:blipFill>
        <p:spPr>
          <a:xfrm>
            <a:off x="235488" y="1421989"/>
            <a:ext cx="4640459" cy="4648501"/>
          </a:xfrm>
          <a:prstGeom prst="rect">
            <a:avLst/>
          </a:prstGeom>
        </p:spPr>
      </p:pic>
      <p:pic>
        <p:nvPicPr>
          <p:cNvPr id="8" name="Picture 7">
            <a:extLst>
              <a:ext uri="{FF2B5EF4-FFF2-40B4-BE49-F238E27FC236}">
                <a16:creationId xmlns:a16="http://schemas.microsoft.com/office/drawing/2014/main" id="{89A46DE9-D070-49AD-8A60-B9C656577AFD}"/>
              </a:ext>
            </a:extLst>
          </p:cNvPr>
          <p:cNvPicPr>
            <a:picLocks noChangeAspect="1"/>
          </p:cNvPicPr>
          <p:nvPr/>
        </p:nvPicPr>
        <p:blipFill>
          <a:blip r:embed="rId3"/>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234497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6A91C8-6417-46F2-8089-01208B61DAF5}"/>
              </a:ext>
            </a:extLst>
          </p:cNvPr>
          <p:cNvSpPr txBox="1"/>
          <p:nvPr/>
        </p:nvSpPr>
        <p:spPr>
          <a:xfrm>
            <a:off x="2397968" y="1530220"/>
            <a:ext cx="8201608" cy="584775"/>
          </a:xfrm>
          <a:prstGeom prst="rect">
            <a:avLst/>
          </a:prstGeom>
          <a:noFill/>
        </p:spPr>
        <p:txBody>
          <a:bodyPr wrap="square" rtlCol="0">
            <a:spAutoFit/>
          </a:bodyPr>
          <a:lstStyle/>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الصناعة البرمجية وحلولها</a:t>
            </a: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52A7EEE-5B19-4DCD-8D49-CF8B265BC349}"/>
              </a:ext>
            </a:extLst>
          </p:cNvPr>
          <p:cNvPicPr>
            <a:picLocks noChangeAspect="1"/>
          </p:cNvPicPr>
          <p:nvPr/>
        </p:nvPicPr>
        <p:blipFill>
          <a:blip r:embed="rId2"/>
          <a:stretch>
            <a:fillRect/>
          </a:stretch>
        </p:blipFill>
        <p:spPr>
          <a:xfrm>
            <a:off x="65314" y="91548"/>
            <a:ext cx="12045821" cy="1173428"/>
          </a:xfrm>
          <a:prstGeom prst="rect">
            <a:avLst/>
          </a:prstGeom>
          <a:ln w="28575">
            <a:solidFill>
              <a:schemeClr val="accent1"/>
            </a:solidFill>
          </a:ln>
        </p:spPr>
      </p:pic>
      <p:pic>
        <p:nvPicPr>
          <p:cNvPr id="2" name="Picture 1">
            <a:extLst>
              <a:ext uri="{FF2B5EF4-FFF2-40B4-BE49-F238E27FC236}">
                <a16:creationId xmlns:a16="http://schemas.microsoft.com/office/drawing/2014/main" id="{4B15BE2D-5BBD-4B11-B46F-288502B873F2}"/>
              </a:ext>
            </a:extLst>
          </p:cNvPr>
          <p:cNvPicPr>
            <a:picLocks noChangeAspect="1"/>
          </p:cNvPicPr>
          <p:nvPr/>
        </p:nvPicPr>
        <p:blipFill>
          <a:blip r:embed="rId3"/>
          <a:stretch>
            <a:fillRect/>
          </a:stretch>
        </p:blipFill>
        <p:spPr>
          <a:xfrm>
            <a:off x="3485858" y="2288536"/>
            <a:ext cx="5857875" cy="3619500"/>
          </a:xfrm>
          <a:prstGeom prst="rect">
            <a:avLst/>
          </a:prstGeom>
        </p:spPr>
      </p:pic>
    </p:spTree>
    <p:extLst>
      <p:ext uri="{BB962C8B-B14F-4D97-AF65-F5344CB8AC3E}">
        <p14:creationId xmlns:p14="http://schemas.microsoft.com/office/powerpoint/2010/main" val="2547425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91F8D7-D537-4D9C-834D-763F5080D50B}"/>
              </a:ext>
            </a:extLst>
          </p:cNvPr>
          <p:cNvSpPr/>
          <p:nvPr/>
        </p:nvSpPr>
        <p:spPr>
          <a:xfrm>
            <a:off x="7382312" y="4655889"/>
            <a:ext cx="4362275" cy="922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BE78852-7F4C-47C8-9984-893505226B31}"/>
              </a:ext>
            </a:extLst>
          </p:cNvPr>
          <p:cNvSpPr txBox="1"/>
          <p:nvPr/>
        </p:nvSpPr>
        <p:spPr>
          <a:xfrm>
            <a:off x="5677974" y="6004423"/>
            <a:ext cx="5780015" cy="646331"/>
          </a:xfrm>
          <a:prstGeom prst="rect">
            <a:avLst/>
          </a:prstGeom>
          <a:noFill/>
        </p:spPr>
        <p:txBody>
          <a:bodyPr wrap="square" rtlCol="0">
            <a:spAutoFit/>
          </a:bodyPr>
          <a:lstStyle/>
          <a:p>
            <a:r>
              <a:rPr lang="ar-IQ" sz="3600" b="1" spc="50" dirty="0">
                <a:ln w="9525" cmpd="sng">
                  <a:solidFill>
                    <a:schemeClr val="tx1"/>
                  </a:solidFill>
                  <a:prstDash val="solid"/>
                </a:ln>
                <a:solidFill>
                  <a:srgbClr val="70AD47">
                    <a:tint val="1000"/>
                  </a:srgbClr>
                </a:solidFill>
                <a:effectLst>
                  <a:glow rad="38100">
                    <a:schemeClr val="accent1">
                      <a:alpha val="40000"/>
                    </a:scheme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الذكاء الاصطناعي لاجل الخير</a:t>
            </a:r>
            <a:endParaRPr lang="en-US" sz="3600" b="1" spc="50" dirty="0">
              <a:ln w="9525" cmpd="sng">
                <a:solidFill>
                  <a:schemeClr val="tx1"/>
                </a:solidFill>
                <a:prstDash val="solid"/>
              </a:ln>
              <a:solidFill>
                <a:srgbClr val="70AD47">
                  <a:tint val="1000"/>
                </a:srgbClr>
              </a:solidFill>
              <a:effectLst>
                <a:glow rad="38100">
                  <a:schemeClr val="accent1">
                    <a:alpha val="40000"/>
                  </a:scheme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657147A7-AA6E-4687-86CB-85350A519479}"/>
              </a:ext>
            </a:extLst>
          </p:cNvPr>
          <p:cNvSpPr/>
          <p:nvPr/>
        </p:nvSpPr>
        <p:spPr>
          <a:xfrm>
            <a:off x="447413" y="1912690"/>
            <a:ext cx="11297174" cy="28187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E5EA9D3-B78A-4562-8E64-A1E8608C1079}"/>
              </a:ext>
            </a:extLst>
          </p:cNvPr>
          <p:cNvSpPr/>
          <p:nvPr/>
        </p:nvSpPr>
        <p:spPr>
          <a:xfrm>
            <a:off x="234892" y="973123"/>
            <a:ext cx="11736198" cy="983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66F9CA7-F93F-41C6-8D9B-996766D3B476}"/>
              </a:ext>
            </a:extLst>
          </p:cNvPr>
          <p:cNvSpPr txBox="1"/>
          <p:nvPr/>
        </p:nvSpPr>
        <p:spPr>
          <a:xfrm>
            <a:off x="848412" y="2895880"/>
            <a:ext cx="10896175" cy="3108543"/>
          </a:xfrm>
          <a:prstGeom prst="rect">
            <a:avLst/>
          </a:prstGeom>
          <a:noFill/>
        </p:spPr>
        <p:txBody>
          <a:bodyPr wrap="square">
            <a:spAutoFit/>
          </a:bodyPr>
          <a:lstStyle/>
          <a:p>
            <a:pPr algn="just" rtl="1"/>
            <a:r>
              <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مشروع كيكا </a:t>
            </a:r>
            <a:r>
              <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Giga </a:t>
            </a:r>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هو مبادرة عالمية مشتركة بين اليونيسف والاتحاد الدولي للاتصالات </a:t>
            </a:r>
            <a:r>
              <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ITU</a:t>
            </a:r>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تهدف إلى توصيل كل مدرسة في العالم بالإنترنت بحلول عام 2030، لضمان وصول الأطفال إلى المعلومات والفرص التعليمية</a:t>
            </a:r>
          </a:p>
          <a:p>
            <a:pPr algn="just" rtl="1"/>
            <a:r>
              <a:rPr lang="en-US" sz="2800" b="1" u="sng"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ar-IQ" sz="2800" b="1" u="sng"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أهداف المشروع</a:t>
            </a:r>
          </a:p>
          <a:p>
            <a:pPr algn="just"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ربط المدارس بالإنترنت في جميع أنحاء العالم، خاصة في المناطق النائية والفقيرة.</a:t>
            </a:r>
          </a:p>
          <a:p>
            <a:pPr algn="just"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سد الفجوة الرقمية التي تمنع ملايين الأطفال من التعلم والتطور.</a:t>
            </a:r>
          </a:p>
          <a:p>
            <a:pPr algn="just"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تمكين الطلاب والمعلمين من استخدام التكنولوجيا في التعليم.</a:t>
            </a:r>
          </a:p>
          <a:p>
            <a:pPr algn="just"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تحفيز الابتكار والتعاون الدولي في مجالات التمويل والتقنيات الرقمية.</a:t>
            </a:r>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02984E79-5BEB-4D6C-B9CA-221DF161AA2D}"/>
              </a:ext>
            </a:extLst>
          </p:cNvPr>
          <p:cNvPicPr>
            <a:picLocks noChangeAspect="1"/>
          </p:cNvPicPr>
          <p:nvPr/>
        </p:nvPicPr>
        <p:blipFill>
          <a:blip r:embed="rId2"/>
          <a:stretch>
            <a:fillRect/>
          </a:stretch>
        </p:blipFill>
        <p:spPr>
          <a:xfrm>
            <a:off x="2959784" y="1449101"/>
            <a:ext cx="4224013" cy="1321623"/>
          </a:xfrm>
          <a:prstGeom prst="rect">
            <a:avLst/>
          </a:prstGeom>
          <a:ln w="53975">
            <a:solidFill>
              <a:schemeClr val="accent6">
                <a:lumMod val="50000"/>
              </a:schemeClr>
            </a:solidFill>
          </a:ln>
        </p:spPr>
      </p:pic>
      <p:sp>
        <p:nvSpPr>
          <p:cNvPr id="18" name="TextBox 17">
            <a:extLst>
              <a:ext uri="{FF2B5EF4-FFF2-40B4-BE49-F238E27FC236}">
                <a16:creationId xmlns:a16="http://schemas.microsoft.com/office/drawing/2014/main" id="{B52425A2-12CB-401F-97DD-9B4FCF760A71}"/>
              </a:ext>
            </a:extLst>
          </p:cNvPr>
          <p:cNvSpPr txBox="1"/>
          <p:nvPr/>
        </p:nvSpPr>
        <p:spPr>
          <a:xfrm>
            <a:off x="7396318" y="1353796"/>
            <a:ext cx="3589284" cy="1569660"/>
          </a:xfrm>
          <a:prstGeom prst="rect">
            <a:avLst/>
          </a:prstGeom>
          <a:noFill/>
        </p:spPr>
        <p:txBody>
          <a:bodyPr wrap="square">
            <a:spAutoFit/>
          </a:bodyPr>
          <a:lstStyle/>
          <a:p>
            <a:pPr algn="ctr" rtl="1"/>
            <a:r>
              <a:rPr lang="ar-IQ" sz="4800" b="1" dirty="0">
                <a:ln w="9525">
                  <a:solidFill>
                    <a:schemeClr val="accent3">
                      <a:lumMod val="20000"/>
                      <a:lumOff val="80000"/>
                    </a:schemeClr>
                  </a:solidFill>
                  <a:prstDash val="solid"/>
                </a:ln>
                <a:solidFill>
                  <a:srgbClr val="C0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مبادرة كيكا </a:t>
            </a:r>
            <a:r>
              <a:rPr lang="en-US" sz="4800" b="1" dirty="0">
                <a:ln w="9525">
                  <a:solidFill>
                    <a:schemeClr val="accent3">
                      <a:lumMod val="20000"/>
                      <a:lumOff val="80000"/>
                    </a:schemeClr>
                  </a:solidFill>
                  <a:prstDash val="solid"/>
                </a:ln>
                <a:solidFill>
                  <a:srgbClr val="C0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Giga </a:t>
            </a:r>
            <a:r>
              <a:rPr lang="ar-IQ" sz="4800" b="1" dirty="0">
                <a:ln w="9525">
                  <a:solidFill>
                    <a:schemeClr val="accent3">
                      <a:lumMod val="20000"/>
                      <a:lumOff val="80000"/>
                    </a:schemeClr>
                  </a:solidFill>
                  <a:prstDash val="solid"/>
                </a:ln>
                <a:solidFill>
                  <a:srgbClr val="C0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العالمية</a:t>
            </a:r>
            <a:endParaRPr lang="en-US" sz="4800" b="1" dirty="0">
              <a:ln w="9525">
                <a:solidFill>
                  <a:schemeClr val="accent3">
                    <a:lumMod val="20000"/>
                    <a:lumOff val="80000"/>
                  </a:schemeClr>
                </a:solidFill>
                <a:prstDash val="solid"/>
              </a:ln>
              <a:solidFill>
                <a:srgbClr val="C0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A3409425-5EA7-4E3B-A26B-920336588DC4}"/>
              </a:ext>
            </a:extLst>
          </p:cNvPr>
          <p:cNvPicPr>
            <a:picLocks noChangeAspect="1"/>
          </p:cNvPicPr>
          <p:nvPr/>
        </p:nvPicPr>
        <p:blipFill>
          <a:blip r:embed="rId3"/>
          <a:stretch>
            <a:fillRect/>
          </a:stretch>
        </p:blipFill>
        <p:spPr>
          <a:xfrm>
            <a:off x="481901" y="3761469"/>
            <a:ext cx="3633461" cy="3028921"/>
          </a:xfrm>
          <a:prstGeom prst="rect">
            <a:avLst/>
          </a:prstGeom>
        </p:spPr>
      </p:pic>
      <p:pic>
        <p:nvPicPr>
          <p:cNvPr id="14" name="Picture 13">
            <a:extLst>
              <a:ext uri="{FF2B5EF4-FFF2-40B4-BE49-F238E27FC236}">
                <a16:creationId xmlns:a16="http://schemas.microsoft.com/office/drawing/2014/main" id="{E7171E5E-1B37-4D54-9647-78D714D6EC4F}"/>
              </a:ext>
            </a:extLst>
          </p:cNvPr>
          <p:cNvPicPr>
            <a:picLocks noChangeAspect="1"/>
          </p:cNvPicPr>
          <p:nvPr/>
        </p:nvPicPr>
        <p:blipFill>
          <a:blip r:embed="rId4"/>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25661877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2DD943-3D1F-4A96-B6AE-6FA65FB2E69D}"/>
              </a:ext>
            </a:extLst>
          </p:cNvPr>
          <p:cNvSpPr txBox="1"/>
          <p:nvPr/>
        </p:nvSpPr>
        <p:spPr>
          <a:xfrm>
            <a:off x="1875453" y="1763486"/>
            <a:ext cx="8201608" cy="584775"/>
          </a:xfrm>
          <a:prstGeom prst="rect">
            <a:avLst/>
          </a:prstGeom>
          <a:noFill/>
        </p:spPr>
        <p:txBody>
          <a:bodyPr wrap="square" rtlCol="0">
            <a:spAutoFit/>
          </a:bodyPr>
          <a:lstStyle/>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تصاميم وحلول رقمية متكاملة</a:t>
            </a: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646226E-45FC-472A-BC15-7A485912DE83}"/>
              </a:ext>
            </a:extLst>
          </p:cNvPr>
          <p:cNvPicPr>
            <a:picLocks noChangeAspect="1"/>
          </p:cNvPicPr>
          <p:nvPr/>
        </p:nvPicPr>
        <p:blipFill>
          <a:blip r:embed="rId2"/>
          <a:stretch>
            <a:fillRect/>
          </a:stretch>
        </p:blipFill>
        <p:spPr>
          <a:xfrm>
            <a:off x="65314" y="91548"/>
            <a:ext cx="12045821" cy="1173428"/>
          </a:xfrm>
          <a:prstGeom prst="rect">
            <a:avLst/>
          </a:prstGeom>
          <a:ln w="28575">
            <a:solidFill>
              <a:schemeClr val="accent1"/>
            </a:solidFill>
          </a:ln>
        </p:spPr>
      </p:pic>
      <p:pic>
        <p:nvPicPr>
          <p:cNvPr id="2" name="Picture 1">
            <a:extLst>
              <a:ext uri="{FF2B5EF4-FFF2-40B4-BE49-F238E27FC236}">
                <a16:creationId xmlns:a16="http://schemas.microsoft.com/office/drawing/2014/main" id="{CB5D8162-E01A-42B5-B216-60374BAD3BB7}"/>
              </a:ext>
            </a:extLst>
          </p:cNvPr>
          <p:cNvPicPr>
            <a:picLocks noChangeAspect="1"/>
          </p:cNvPicPr>
          <p:nvPr/>
        </p:nvPicPr>
        <p:blipFill>
          <a:blip r:embed="rId3"/>
          <a:stretch>
            <a:fillRect/>
          </a:stretch>
        </p:blipFill>
        <p:spPr>
          <a:xfrm>
            <a:off x="1231639" y="2647286"/>
            <a:ext cx="10073951" cy="3672795"/>
          </a:xfrm>
          <a:prstGeom prst="rect">
            <a:avLst/>
          </a:prstGeom>
        </p:spPr>
      </p:pic>
      <p:pic>
        <p:nvPicPr>
          <p:cNvPr id="6" name="Picture 5">
            <a:extLst>
              <a:ext uri="{FF2B5EF4-FFF2-40B4-BE49-F238E27FC236}">
                <a16:creationId xmlns:a16="http://schemas.microsoft.com/office/drawing/2014/main" id="{59287D5D-1321-469E-A70C-F2A6387AF874}"/>
              </a:ext>
            </a:extLst>
          </p:cNvPr>
          <p:cNvPicPr>
            <a:picLocks noChangeAspect="1"/>
          </p:cNvPicPr>
          <p:nvPr/>
        </p:nvPicPr>
        <p:blipFill>
          <a:blip r:embed="rId4"/>
          <a:stretch>
            <a:fillRect/>
          </a:stretch>
        </p:blipFill>
        <p:spPr>
          <a:xfrm>
            <a:off x="5877257" y="5427025"/>
            <a:ext cx="782713" cy="830998"/>
          </a:xfrm>
          <a:prstGeom prst="rect">
            <a:avLst/>
          </a:prstGeom>
          <a:ln w="25400">
            <a:solidFill>
              <a:schemeClr val="tx2"/>
            </a:solidFill>
          </a:ln>
        </p:spPr>
      </p:pic>
    </p:spTree>
    <p:extLst>
      <p:ext uri="{BB962C8B-B14F-4D97-AF65-F5344CB8AC3E}">
        <p14:creationId xmlns:p14="http://schemas.microsoft.com/office/powerpoint/2010/main" val="26101133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32EC55-2C9A-47AC-9335-0C1953B64475}"/>
              </a:ext>
            </a:extLst>
          </p:cNvPr>
          <p:cNvPicPr>
            <a:picLocks noChangeAspect="1"/>
          </p:cNvPicPr>
          <p:nvPr/>
        </p:nvPicPr>
        <p:blipFill>
          <a:blip r:embed="rId2"/>
          <a:stretch>
            <a:fillRect/>
          </a:stretch>
        </p:blipFill>
        <p:spPr>
          <a:xfrm>
            <a:off x="465588" y="1363911"/>
            <a:ext cx="5331204" cy="5331204"/>
          </a:xfrm>
          <a:prstGeom prst="rect">
            <a:avLst/>
          </a:prstGeom>
        </p:spPr>
      </p:pic>
      <p:pic>
        <p:nvPicPr>
          <p:cNvPr id="4" name="Picture 3">
            <a:extLst>
              <a:ext uri="{FF2B5EF4-FFF2-40B4-BE49-F238E27FC236}">
                <a16:creationId xmlns:a16="http://schemas.microsoft.com/office/drawing/2014/main" id="{CAF9BFD6-B1B6-419D-B262-5CCF13CB8D81}"/>
              </a:ext>
            </a:extLst>
          </p:cNvPr>
          <p:cNvPicPr>
            <a:picLocks noChangeAspect="1"/>
          </p:cNvPicPr>
          <p:nvPr/>
        </p:nvPicPr>
        <p:blipFill>
          <a:blip r:embed="rId3"/>
          <a:stretch>
            <a:fillRect/>
          </a:stretch>
        </p:blipFill>
        <p:spPr>
          <a:xfrm>
            <a:off x="2191520" y="3429255"/>
            <a:ext cx="1879339" cy="1860914"/>
          </a:xfrm>
          <a:prstGeom prst="rect">
            <a:avLst/>
          </a:prstGeom>
        </p:spPr>
      </p:pic>
      <p:sp>
        <p:nvSpPr>
          <p:cNvPr id="6" name="TextBox 5">
            <a:extLst>
              <a:ext uri="{FF2B5EF4-FFF2-40B4-BE49-F238E27FC236}">
                <a16:creationId xmlns:a16="http://schemas.microsoft.com/office/drawing/2014/main" id="{44A0A829-07F1-4EDD-941B-3500269D68ED}"/>
              </a:ext>
            </a:extLst>
          </p:cNvPr>
          <p:cNvSpPr txBox="1"/>
          <p:nvPr/>
        </p:nvSpPr>
        <p:spPr>
          <a:xfrm>
            <a:off x="5469623" y="1474968"/>
            <a:ext cx="6602135" cy="2554545"/>
          </a:xfrm>
          <a:prstGeom prst="rect">
            <a:avLst/>
          </a:prstGeom>
          <a:noFill/>
        </p:spPr>
        <p:txBody>
          <a:bodyPr wrap="square" rtlCol="0">
            <a:spAutoFit/>
          </a:bodyPr>
          <a:lstStyle/>
          <a:p>
            <a:pPr algn="ctr"/>
            <a:r>
              <a:rPr lang="ar-IQ" sz="4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وندخل انفسنا للتنافس العالمي </a:t>
            </a:r>
          </a:p>
          <a:p>
            <a:pPr algn="ctr"/>
            <a:r>
              <a:rPr lang="ar-IQ" sz="4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ولا نخاف ولا نتردد </a:t>
            </a:r>
          </a:p>
          <a:p>
            <a:pPr algn="ctr"/>
            <a:r>
              <a:rPr lang="ar-IQ" sz="4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والتوفيق من الله عز وجل اولا واخيرا والمهم لنا اننا نعلن ان العراق موجود </a:t>
            </a:r>
            <a:endParaRPr lang="en-US" sz="4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181F36F-0D21-48A4-B769-457A8BEFBC87}"/>
              </a:ext>
            </a:extLst>
          </p:cNvPr>
          <p:cNvPicPr>
            <a:picLocks noChangeAspect="1"/>
          </p:cNvPicPr>
          <p:nvPr/>
        </p:nvPicPr>
        <p:blipFill>
          <a:blip r:embed="rId4"/>
          <a:stretch>
            <a:fillRect/>
          </a:stretch>
        </p:blipFill>
        <p:spPr>
          <a:xfrm>
            <a:off x="6096000" y="4359712"/>
            <a:ext cx="5061619" cy="1583696"/>
          </a:xfrm>
          <a:prstGeom prst="rect">
            <a:avLst/>
          </a:prstGeom>
          <a:ln w="53975">
            <a:solidFill>
              <a:schemeClr val="accent6">
                <a:lumMod val="50000"/>
              </a:schemeClr>
            </a:solidFill>
          </a:ln>
        </p:spPr>
      </p:pic>
      <p:sp>
        <p:nvSpPr>
          <p:cNvPr id="5" name="TextBox 4">
            <a:extLst>
              <a:ext uri="{FF2B5EF4-FFF2-40B4-BE49-F238E27FC236}">
                <a16:creationId xmlns:a16="http://schemas.microsoft.com/office/drawing/2014/main" id="{A8EA0511-81E0-43F6-83E4-C571311E33A2}"/>
              </a:ext>
            </a:extLst>
          </p:cNvPr>
          <p:cNvSpPr txBox="1"/>
          <p:nvPr/>
        </p:nvSpPr>
        <p:spPr>
          <a:xfrm>
            <a:off x="343948" y="1271090"/>
            <a:ext cx="5452844" cy="1754326"/>
          </a:xfrm>
          <a:prstGeom prst="rect">
            <a:avLst/>
          </a:prstGeom>
          <a:noFill/>
        </p:spPr>
        <p:txBody>
          <a:bodyPr wrap="square" rtlCol="0">
            <a:spAutoFit/>
          </a:bodyPr>
          <a:lstStyle/>
          <a:p>
            <a:pPr algn="ctr"/>
            <a:r>
              <a:rPr lang="ar-IQ" sz="5400" b="1" dirty="0">
                <a:ln w="22225">
                  <a:solidFill>
                    <a:schemeClr val="tx1"/>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منصة بغداد التعلمية</a:t>
            </a:r>
          </a:p>
          <a:p>
            <a:pPr algn="ctr"/>
            <a:r>
              <a:rPr lang="ar-IQ" sz="5400" b="1" dirty="0">
                <a:ln w="22225">
                  <a:solidFill>
                    <a:schemeClr val="tx1"/>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2025</a:t>
            </a:r>
            <a:endParaRPr lang="en-US" sz="5400" b="1" dirty="0">
              <a:ln w="22225">
                <a:solidFill>
                  <a:schemeClr val="tx1"/>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72CAA037-3838-4040-91AC-A356F990CC62}"/>
              </a:ext>
            </a:extLst>
          </p:cNvPr>
          <p:cNvPicPr>
            <a:picLocks noChangeAspect="1"/>
          </p:cNvPicPr>
          <p:nvPr/>
        </p:nvPicPr>
        <p:blipFill>
          <a:blip r:embed="rId5"/>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11552336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DC6D85-C5F5-46C1-951F-13F5D5CAD1DE}"/>
              </a:ext>
            </a:extLst>
          </p:cNvPr>
          <p:cNvSpPr txBox="1"/>
          <p:nvPr/>
        </p:nvSpPr>
        <p:spPr>
          <a:xfrm>
            <a:off x="1744825" y="1559244"/>
            <a:ext cx="8201608" cy="1077218"/>
          </a:xfrm>
          <a:prstGeom prst="rect">
            <a:avLst/>
          </a:prstGeom>
          <a:noFill/>
        </p:spPr>
        <p:txBody>
          <a:bodyPr wrap="square" rtlCol="0">
            <a:spAutoFit/>
          </a:bodyPr>
          <a:lstStyle/>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الامن السيبراني والسايبري</a:t>
            </a:r>
          </a:p>
          <a:p>
            <a:pPr algn="ct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04F15BE-558B-49D6-A11A-1D303ADCB940}"/>
              </a:ext>
            </a:extLst>
          </p:cNvPr>
          <p:cNvPicPr>
            <a:picLocks noChangeAspect="1"/>
          </p:cNvPicPr>
          <p:nvPr/>
        </p:nvPicPr>
        <p:blipFill>
          <a:blip r:embed="rId2"/>
          <a:stretch>
            <a:fillRect/>
          </a:stretch>
        </p:blipFill>
        <p:spPr>
          <a:xfrm>
            <a:off x="4854332" y="2548861"/>
            <a:ext cx="6733410" cy="3847663"/>
          </a:xfrm>
          <a:prstGeom prst="rect">
            <a:avLst/>
          </a:prstGeom>
        </p:spPr>
      </p:pic>
      <p:pic>
        <p:nvPicPr>
          <p:cNvPr id="5" name="Picture 4">
            <a:extLst>
              <a:ext uri="{FF2B5EF4-FFF2-40B4-BE49-F238E27FC236}">
                <a16:creationId xmlns:a16="http://schemas.microsoft.com/office/drawing/2014/main" id="{B0B26F13-49DB-4F67-917B-FAD8092F611F}"/>
              </a:ext>
            </a:extLst>
          </p:cNvPr>
          <p:cNvPicPr>
            <a:picLocks noChangeAspect="1"/>
          </p:cNvPicPr>
          <p:nvPr/>
        </p:nvPicPr>
        <p:blipFill>
          <a:blip r:embed="rId3"/>
          <a:stretch>
            <a:fillRect/>
          </a:stretch>
        </p:blipFill>
        <p:spPr>
          <a:xfrm>
            <a:off x="1009953" y="2548861"/>
            <a:ext cx="3762833" cy="3847663"/>
          </a:xfrm>
          <a:prstGeom prst="rect">
            <a:avLst/>
          </a:prstGeom>
        </p:spPr>
      </p:pic>
      <p:pic>
        <p:nvPicPr>
          <p:cNvPr id="7" name="Picture 6">
            <a:extLst>
              <a:ext uri="{FF2B5EF4-FFF2-40B4-BE49-F238E27FC236}">
                <a16:creationId xmlns:a16="http://schemas.microsoft.com/office/drawing/2014/main" id="{566B2A91-F17B-4870-9A56-2ABADF4EC556}"/>
              </a:ext>
            </a:extLst>
          </p:cNvPr>
          <p:cNvPicPr>
            <a:picLocks noChangeAspect="1"/>
          </p:cNvPicPr>
          <p:nvPr/>
        </p:nvPicPr>
        <p:blipFill>
          <a:blip r:embed="rId4"/>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2130533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6BAB36-4D4F-412F-BCA5-7154B0FBA9AE}"/>
              </a:ext>
            </a:extLst>
          </p:cNvPr>
          <p:cNvPicPr>
            <a:picLocks noChangeAspect="1"/>
          </p:cNvPicPr>
          <p:nvPr/>
        </p:nvPicPr>
        <p:blipFill>
          <a:blip r:embed="rId2"/>
          <a:stretch>
            <a:fillRect/>
          </a:stretch>
        </p:blipFill>
        <p:spPr>
          <a:xfrm>
            <a:off x="447413" y="2659201"/>
            <a:ext cx="5648587" cy="2964869"/>
          </a:xfrm>
          <a:prstGeom prst="rect">
            <a:avLst/>
          </a:prstGeom>
        </p:spPr>
      </p:pic>
      <p:sp>
        <p:nvSpPr>
          <p:cNvPr id="5" name="TextBox 4">
            <a:extLst>
              <a:ext uri="{FF2B5EF4-FFF2-40B4-BE49-F238E27FC236}">
                <a16:creationId xmlns:a16="http://schemas.microsoft.com/office/drawing/2014/main" id="{2507A1D0-E270-4A17-908E-3EE111BDFE4D}"/>
              </a:ext>
            </a:extLst>
          </p:cNvPr>
          <p:cNvSpPr txBox="1"/>
          <p:nvPr/>
        </p:nvSpPr>
        <p:spPr>
          <a:xfrm>
            <a:off x="5591263" y="2949426"/>
            <a:ext cx="6153324" cy="2246769"/>
          </a:xfrm>
          <a:prstGeom prst="rect">
            <a:avLst/>
          </a:prstGeom>
          <a:noFill/>
        </p:spPr>
        <p:txBody>
          <a:bodyPr wrap="square">
            <a:spAutoFit/>
          </a:bodyPr>
          <a:lstStyle/>
          <a:p>
            <a:pPr algn="r" rtl="1">
              <a:buFont typeface="Arial" panose="020B0604020202020204" pitchFamily="34" charset="0"/>
              <a:buChar char="•"/>
            </a:pPr>
            <a:r>
              <a:rPr lang="ar-IQ" sz="2800" b="1" i="0" dirty="0">
                <a:solidFill>
                  <a:srgbClr val="333333"/>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التنمية المستدامة وتمويل التنمية؛</a:t>
            </a:r>
          </a:p>
          <a:p>
            <a:pPr algn="r" rtl="1">
              <a:buFont typeface="Arial" panose="020B0604020202020204" pitchFamily="34" charset="0"/>
              <a:buChar char="•"/>
            </a:pPr>
            <a:r>
              <a:rPr lang="ar-IQ" sz="2800" b="1" i="0" dirty="0">
                <a:solidFill>
                  <a:srgbClr val="333333"/>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السلام والأمن الدوليين؛</a:t>
            </a:r>
          </a:p>
          <a:p>
            <a:pPr algn="r" rtl="1">
              <a:buFont typeface="Arial" panose="020B0604020202020204" pitchFamily="34" charset="0"/>
              <a:buChar char="•"/>
            </a:pPr>
            <a:r>
              <a:rPr lang="ar-IQ" sz="2800" b="1" i="0" dirty="0">
                <a:solidFill>
                  <a:srgbClr val="333333"/>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العلوم والتكنولوجيا والابتكار والتعاون الرقمي؛</a:t>
            </a:r>
          </a:p>
          <a:p>
            <a:pPr algn="r" rtl="1">
              <a:buFont typeface="Arial" panose="020B0604020202020204" pitchFamily="34" charset="0"/>
              <a:buChar char="•"/>
            </a:pPr>
            <a:r>
              <a:rPr lang="ar-IQ" sz="2800" b="1" i="0" dirty="0">
                <a:solidFill>
                  <a:srgbClr val="333333"/>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الشباب والأجيال القادمة؛ و</a:t>
            </a:r>
          </a:p>
          <a:p>
            <a:pPr algn="r" rtl="1">
              <a:buFont typeface="Arial" panose="020B0604020202020204" pitchFamily="34" charset="0"/>
              <a:buChar char="•"/>
            </a:pPr>
            <a:r>
              <a:rPr lang="ar-IQ" sz="2800" b="1" i="0" dirty="0">
                <a:solidFill>
                  <a:srgbClr val="333333"/>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تحويل الحوكمة العالمية.</a:t>
            </a:r>
          </a:p>
        </p:txBody>
      </p:sp>
      <p:sp>
        <p:nvSpPr>
          <p:cNvPr id="7" name="TextBox 6">
            <a:extLst>
              <a:ext uri="{FF2B5EF4-FFF2-40B4-BE49-F238E27FC236}">
                <a16:creationId xmlns:a16="http://schemas.microsoft.com/office/drawing/2014/main" id="{117C6B2A-8B63-41A6-8C88-6D54C51EFE73}"/>
              </a:ext>
            </a:extLst>
          </p:cNvPr>
          <p:cNvSpPr txBox="1"/>
          <p:nvPr/>
        </p:nvSpPr>
        <p:spPr>
          <a:xfrm>
            <a:off x="3550212" y="1608635"/>
            <a:ext cx="6153324" cy="1323439"/>
          </a:xfrm>
          <a:prstGeom prst="rect">
            <a:avLst/>
          </a:prstGeom>
          <a:noFill/>
        </p:spPr>
        <p:txBody>
          <a:bodyPr wrap="square">
            <a:spAutoFit/>
          </a:bodyPr>
          <a:lstStyle/>
          <a:p>
            <a:pPr algn="l"/>
            <a:r>
              <a:rPr lang="ar-IQ" sz="8000" b="1" i="0" dirty="0">
                <a:ln w="9525">
                  <a:solidFill>
                    <a:schemeClr val="accent4">
                      <a:lumMod val="60000"/>
                      <a:lumOff val="40000"/>
                    </a:schemeClr>
                  </a:solidFill>
                  <a:prstDash val="solid"/>
                </a:ln>
                <a:effectLst>
                  <a:glow rad="228600">
                    <a:schemeClr val="accent6">
                      <a:satMod val="175000"/>
                      <a:alpha val="40000"/>
                    </a:schemeClr>
                  </a:glow>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ميثاق المستقبل</a:t>
            </a:r>
          </a:p>
        </p:txBody>
      </p:sp>
      <p:pic>
        <p:nvPicPr>
          <p:cNvPr id="8" name="Picture 7">
            <a:extLst>
              <a:ext uri="{FF2B5EF4-FFF2-40B4-BE49-F238E27FC236}">
                <a16:creationId xmlns:a16="http://schemas.microsoft.com/office/drawing/2014/main" id="{3BEDDB13-19EB-47C9-9B6E-CFA3AC918E3E}"/>
              </a:ext>
            </a:extLst>
          </p:cNvPr>
          <p:cNvPicPr>
            <a:picLocks noChangeAspect="1"/>
          </p:cNvPicPr>
          <p:nvPr/>
        </p:nvPicPr>
        <p:blipFill>
          <a:blip r:embed="rId3"/>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24941323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0F233C-E496-4111-BBF3-3ECCDAE4C5B3}"/>
              </a:ext>
            </a:extLst>
          </p:cNvPr>
          <p:cNvSpPr txBox="1"/>
          <p:nvPr/>
        </p:nvSpPr>
        <p:spPr>
          <a:xfrm>
            <a:off x="6564999" y="1252306"/>
            <a:ext cx="5295548" cy="3416320"/>
          </a:xfrm>
          <a:prstGeom prst="rect">
            <a:avLst/>
          </a:prstGeom>
          <a:noFill/>
        </p:spPr>
        <p:txBody>
          <a:bodyPr wrap="square">
            <a:spAutoFit/>
          </a:bodyPr>
          <a:lstStyle/>
          <a:p>
            <a:pPr algn="ctr"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ar-IQ" sz="4800" b="1" dirty="0">
                <a:ln w="22225">
                  <a:solidFill>
                    <a:schemeClr val="accent2"/>
                  </a:solidFill>
                  <a:prstDash val="solid"/>
                </a:ln>
                <a:solidFill>
                  <a:schemeClr val="accent2">
                    <a:lumMod val="40000"/>
                    <a:lumOff val="6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تحذير وتنبيه عالمي</a:t>
            </a:r>
          </a:p>
          <a:p>
            <a:pPr algn="just"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عدد الدول التي وقعت رسميا على أول اتفاقية عالمية لمكافحة الجريمة السيبرانية اصبح الان 65 دولة وبذلك واستنادا الى المواثيق العالمية والتعهدات الاممية  وحيث ان العدد تجاوز الرقم 40 دولة فان الاتفاقية تدخل حيز التنفيذ الفعلي العالمي اي انها سوف تصبح فعالة عالميا يوم 23 كانون ثان 2026 بعد 90 يوما  </a:t>
            </a:r>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6FE4C8DC-0799-4965-8942-A86DDF6B61C4}"/>
              </a:ext>
            </a:extLst>
          </p:cNvPr>
          <p:cNvSpPr txBox="1"/>
          <p:nvPr/>
        </p:nvSpPr>
        <p:spPr>
          <a:xfrm>
            <a:off x="328918" y="1344640"/>
            <a:ext cx="5918431" cy="4801314"/>
          </a:xfrm>
          <a:prstGeom prst="rect">
            <a:avLst/>
          </a:prstGeom>
          <a:noFill/>
        </p:spPr>
        <p:txBody>
          <a:bodyPr wrap="square">
            <a:spAutoFit/>
          </a:bodyPr>
          <a:lstStyle/>
          <a:p>
            <a:pPr algn="just" rtl="1"/>
            <a:r>
              <a:rPr lang="ar-IQ" b="1" u="sng"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من أبرز النقاط المتعلقة بالاتفاقية:</a:t>
            </a:r>
          </a:p>
          <a:p>
            <a:pPr algn="just" rtl="1"/>
            <a:endPar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just" rtl="1"/>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⬅️هي أول إطار عالمي لجمع وتبادل واستخدام الأدلة الإلكترونية المتعلقة بجميع الجرائم الخطيرة، إذ لم تكن هناك حتى الآن معايير دولية مقبولة على نطاق واسع في هذا المجال؛</a:t>
            </a:r>
          </a:p>
          <a:p>
            <a:pPr algn="just" rtl="1"/>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algn="just" rtl="1"/>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⬅️تُعد أول معاهدة دولية تُجرّم الجرائم السيبرانية، إلى جانب الجرائم المتعلقة بالاحتيال عبر الإنترنت، ومواد الاعتداء الجنسي على الأطفال، واستغلالهم أو استدراجهم عبر الإنترنت؛</a:t>
            </a:r>
          </a:p>
          <a:p>
            <a:pPr algn="just" rtl="1"/>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algn="just" rtl="1"/>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⬅️أول اتفاقية دولية تُدرج النشر غير الرضائي للصور الحميمة كجريمة؛</a:t>
            </a:r>
          </a:p>
          <a:p>
            <a:pPr algn="just" rtl="1"/>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algn="just" rtl="1"/>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⬅️تُنشئ أول شبكة عالمية تعمل على مدار الساعة وطوال أيام الأسبوع (24/7) لتمكين الدول من التعاون الفوري فيما بينها؛</a:t>
            </a:r>
          </a:p>
          <a:p>
            <a:pPr algn="just" rtl="1"/>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algn="just" rtl="1"/>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⬅️تؤكد أهمية بناء قدرات الدول لملاحقة الجرائم السيبرانية المتسارعة والتعاون بشأنها.</a:t>
            </a:r>
            <a:endParaRPr lang="en-US"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4EBAF2DA-F5A1-45E9-B3D8-1C695878E6D8}"/>
              </a:ext>
            </a:extLst>
          </p:cNvPr>
          <p:cNvSpPr txBox="1"/>
          <p:nvPr/>
        </p:nvSpPr>
        <p:spPr>
          <a:xfrm>
            <a:off x="6482241" y="4668626"/>
            <a:ext cx="5380841" cy="1477328"/>
          </a:xfrm>
          <a:prstGeom prst="rect">
            <a:avLst/>
          </a:prstGeom>
          <a:noFill/>
        </p:spPr>
        <p:txBody>
          <a:bodyPr wrap="square">
            <a:spAutoFit/>
          </a:bodyPr>
          <a:lstStyle/>
          <a:p>
            <a:pPr algn="just" rtl="1"/>
            <a:r>
              <a:rPr lang="ar-IQ" b="1" i="0" dirty="0">
                <a:ln w="9525">
                  <a:solidFill>
                    <a:srgbClr val="C00000"/>
                  </a:solidFill>
                  <a:prstDash val="solid"/>
                </a:ln>
                <a:solidFill>
                  <a:srgbClr val="FF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أكد الأمين العام للأمم المتحدة أنطونيو غوتيريش أن الاتفاقية تشكل "صكا قويا وملزما قانونا لتعزيز دفاعاتنا الجماعية ضد الجرائم السيبرانية. وهي دليل على استمرار قوة إيجاد حلول مشتركة ومتعددة الأطراف، وتعهد بألا تترك أي دولة، مهما كان مستوى تنميتها، دون حماية في مواجهة الجرائم السيبرانية."</a:t>
            </a:r>
            <a:endParaRPr lang="en-US" b="1" dirty="0">
              <a:ln w="9525">
                <a:solidFill>
                  <a:srgbClr val="C00000"/>
                </a:solidFill>
                <a:prstDash val="solid"/>
              </a:ln>
              <a:solidFill>
                <a:srgbClr val="FF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1E24B49-3E6F-43FA-B386-73FD1D43F8A4}"/>
              </a:ext>
            </a:extLst>
          </p:cNvPr>
          <p:cNvPicPr>
            <a:picLocks noChangeAspect="1"/>
          </p:cNvPicPr>
          <p:nvPr/>
        </p:nvPicPr>
        <p:blipFill>
          <a:blip r:embed="rId2"/>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15180930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549197-B001-4CB4-B53D-89FB243C0A01}"/>
              </a:ext>
            </a:extLst>
          </p:cNvPr>
          <p:cNvSpPr txBox="1"/>
          <p:nvPr/>
        </p:nvSpPr>
        <p:spPr>
          <a:xfrm>
            <a:off x="2304661" y="1342919"/>
            <a:ext cx="8201608" cy="584775"/>
          </a:xfrm>
          <a:prstGeom prst="rect">
            <a:avLst/>
          </a:prstGeom>
          <a:noFill/>
        </p:spPr>
        <p:txBody>
          <a:bodyPr wrap="square" rtlCol="0">
            <a:spAutoFit/>
          </a:bodyPr>
          <a:lstStyle/>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تجارة وتسويق الاجهزة الالكترونية الرقمية</a:t>
            </a: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6217B65-F38D-4223-B798-2CE43530B3EE}"/>
              </a:ext>
            </a:extLst>
          </p:cNvPr>
          <p:cNvPicPr>
            <a:picLocks noChangeAspect="1"/>
          </p:cNvPicPr>
          <p:nvPr/>
        </p:nvPicPr>
        <p:blipFill>
          <a:blip r:embed="rId2"/>
          <a:stretch>
            <a:fillRect/>
          </a:stretch>
        </p:blipFill>
        <p:spPr>
          <a:xfrm>
            <a:off x="3303036" y="2175978"/>
            <a:ext cx="5952063" cy="4504740"/>
          </a:xfrm>
          <a:prstGeom prst="rect">
            <a:avLst/>
          </a:prstGeom>
        </p:spPr>
      </p:pic>
      <p:pic>
        <p:nvPicPr>
          <p:cNvPr id="5" name="Picture 4">
            <a:extLst>
              <a:ext uri="{FF2B5EF4-FFF2-40B4-BE49-F238E27FC236}">
                <a16:creationId xmlns:a16="http://schemas.microsoft.com/office/drawing/2014/main" id="{F15704FE-F950-4B1E-9637-EA5850F2077B}"/>
              </a:ext>
            </a:extLst>
          </p:cNvPr>
          <p:cNvPicPr>
            <a:picLocks noChangeAspect="1"/>
          </p:cNvPicPr>
          <p:nvPr/>
        </p:nvPicPr>
        <p:blipFill>
          <a:blip r:embed="rId3"/>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236719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7DD440-A72E-42F7-AF9B-41053C5A11E1}"/>
              </a:ext>
            </a:extLst>
          </p:cNvPr>
          <p:cNvPicPr>
            <a:picLocks noChangeAspect="1"/>
          </p:cNvPicPr>
          <p:nvPr/>
        </p:nvPicPr>
        <p:blipFill>
          <a:blip r:embed="rId2"/>
          <a:stretch>
            <a:fillRect/>
          </a:stretch>
        </p:blipFill>
        <p:spPr>
          <a:xfrm>
            <a:off x="65314" y="91548"/>
            <a:ext cx="12045821" cy="1173428"/>
          </a:xfrm>
          <a:prstGeom prst="rect">
            <a:avLst/>
          </a:prstGeom>
          <a:ln w="28575">
            <a:solidFill>
              <a:schemeClr val="accent1"/>
            </a:solidFill>
          </a:ln>
        </p:spPr>
      </p:pic>
      <p:sp>
        <p:nvSpPr>
          <p:cNvPr id="4" name="TextBox 3">
            <a:extLst>
              <a:ext uri="{FF2B5EF4-FFF2-40B4-BE49-F238E27FC236}">
                <a16:creationId xmlns:a16="http://schemas.microsoft.com/office/drawing/2014/main" id="{60A4DA9F-2C37-4866-952E-B42AD5773999}"/>
              </a:ext>
            </a:extLst>
          </p:cNvPr>
          <p:cNvSpPr txBox="1"/>
          <p:nvPr/>
        </p:nvSpPr>
        <p:spPr>
          <a:xfrm>
            <a:off x="2209801" y="1492898"/>
            <a:ext cx="8201608" cy="1077218"/>
          </a:xfrm>
          <a:prstGeom prst="rect">
            <a:avLst/>
          </a:prstGeom>
          <a:noFill/>
        </p:spPr>
        <p:txBody>
          <a:bodyPr wrap="square" rtlCol="0">
            <a:spAutoFit/>
          </a:bodyPr>
          <a:lstStyle/>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تجارة وتسويق الاجهزة الالكترونية الرقمية</a:t>
            </a:r>
          </a:p>
          <a:p>
            <a:pPr algn="ct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11B0F24-3041-4626-BEC9-B97755581A14}"/>
              </a:ext>
            </a:extLst>
          </p:cNvPr>
          <p:cNvPicPr>
            <a:picLocks noChangeAspect="1"/>
          </p:cNvPicPr>
          <p:nvPr/>
        </p:nvPicPr>
        <p:blipFill>
          <a:blip r:embed="rId3"/>
          <a:stretch>
            <a:fillRect/>
          </a:stretch>
        </p:blipFill>
        <p:spPr>
          <a:xfrm>
            <a:off x="369116" y="2282329"/>
            <a:ext cx="3082605" cy="3308934"/>
          </a:xfrm>
          <a:prstGeom prst="rect">
            <a:avLst/>
          </a:prstGeom>
        </p:spPr>
      </p:pic>
      <p:pic>
        <p:nvPicPr>
          <p:cNvPr id="8" name="Picture 7">
            <a:extLst>
              <a:ext uri="{FF2B5EF4-FFF2-40B4-BE49-F238E27FC236}">
                <a16:creationId xmlns:a16="http://schemas.microsoft.com/office/drawing/2014/main" id="{8DE676F5-BE58-4B10-A7DD-366D1F2B7E4D}"/>
              </a:ext>
            </a:extLst>
          </p:cNvPr>
          <p:cNvPicPr>
            <a:picLocks noChangeAspect="1"/>
          </p:cNvPicPr>
          <p:nvPr/>
        </p:nvPicPr>
        <p:blipFill>
          <a:blip r:embed="rId4"/>
          <a:stretch>
            <a:fillRect/>
          </a:stretch>
        </p:blipFill>
        <p:spPr>
          <a:xfrm>
            <a:off x="3531764" y="2282330"/>
            <a:ext cx="3040971" cy="3308934"/>
          </a:xfrm>
          <a:prstGeom prst="rect">
            <a:avLst/>
          </a:prstGeom>
        </p:spPr>
      </p:pic>
      <p:pic>
        <p:nvPicPr>
          <p:cNvPr id="10" name="Picture 9">
            <a:extLst>
              <a:ext uri="{FF2B5EF4-FFF2-40B4-BE49-F238E27FC236}">
                <a16:creationId xmlns:a16="http://schemas.microsoft.com/office/drawing/2014/main" id="{2C06C943-D7D2-4736-B90D-604C5FF1BB0F}"/>
              </a:ext>
            </a:extLst>
          </p:cNvPr>
          <p:cNvPicPr>
            <a:picLocks noChangeAspect="1"/>
          </p:cNvPicPr>
          <p:nvPr/>
        </p:nvPicPr>
        <p:blipFill>
          <a:blip r:embed="rId5"/>
          <a:stretch>
            <a:fillRect/>
          </a:stretch>
        </p:blipFill>
        <p:spPr>
          <a:xfrm>
            <a:off x="6652778" y="2282329"/>
            <a:ext cx="2580675" cy="3308934"/>
          </a:xfrm>
          <a:prstGeom prst="rect">
            <a:avLst/>
          </a:prstGeom>
        </p:spPr>
      </p:pic>
      <p:pic>
        <p:nvPicPr>
          <p:cNvPr id="14" name="Picture 13">
            <a:extLst>
              <a:ext uri="{FF2B5EF4-FFF2-40B4-BE49-F238E27FC236}">
                <a16:creationId xmlns:a16="http://schemas.microsoft.com/office/drawing/2014/main" id="{3D0153F5-0B71-44B7-8E6C-A7381813C963}"/>
              </a:ext>
            </a:extLst>
          </p:cNvPr>
          <p:cNvPicPr>
            <a:picLocks noChangeAspect="1"/>
          </p:cNvPicPr>
          <p:nvPr/>
        </p:nvPicPr>
        <p:blipFill>
          <a:blip r:embed="rId6"/>
          <a:stretch>
            <a:fillRect/>
          </a:stretch>
        </p:blipFill>
        <p:spPr>
          <a:xfrm>
            <a:off x="9313496" y="2282329"/>
            <a:ext cx="2318265" cy="3308934"/>
          </a:xfrm>
          <a:prstGeom prst="rect">
            <a:avLst/>
          </a:prstGeom>
        </p:spPr>
      </p:pic>
      <p:pic>
        <p:nvPicPr>
          <p:cNvPr id="9" name="Picture 8">
            <a:extLst>
              <a:ext uri="{FF2B5EF4-FFF2-40B4-BE49-F238E27FC236}">
                <a16:creationId xmlns:a16="http://schemas.microsoft.com/office/drawing/2014/main" id="{99645D9F-45C8-484D-99A5-2423779B9446}"/>
              </a:ext>
            </a:extLst>
          </p:cNvPr>
          <p:cNvPicPr>
            <a:picLocks noChangeAspect="1"/>
          </p:cNvPicPr>
          <p:nvPr/>
        </p:nvPicPr>
        <p:blipFill>
          <a:blip r:embed="rId7"/>
          <a:stretch>
            <a:fillRect/>
          </a:stretch>
        </p:blipFill>
        <p:spPr>
          <a:xfrm>
            <a:off x="3579774" y="5118119"/>
            <a:ext cx="2048417" cy="1872278"/>
          </a:xfrm>
          <a:prstGeom prst="rect">
            <a:avLst/>
          </a:prstGeom>
        </p:spPr>
      </p:pic>
      <p:pic>
        <p:nvPicPr>
          <p:cNvPr id="11" name="Picture 10">
            <a:extLst>
              <a:ext uri="{FF2B5EF4-FFF2-40B4-BE49-F238E27FC236}">
                <a16:creationId xmlns:a16="http://schemas.microsoft.com/office/drawing/2014/main" id="{6DE3BE38-1B97-4DC3-8308-7A49718214A4}"/>
              </a:ext>
            </a:extLst>
          </p:cNvPr>
          <p:cNvPicPr>
            <a:picLocks noChangeAspect="1"/>
          </p:cNvPicPr>
          <p:nvPr/>
        </p:nvPicPr>
        <p:blipFill>
          <a:blip r:embed="rId8"/>
          <a:stretch>
            <a:fillRect/>
          </a:stretch>
        </p:blipFill>
        <p:spPr>
          <a:xfrm>
            <a:off x="5628191" y="4316867"/>
            <a:ext cx="2973717" cy="2478947"/>
          </a:xfrm>
          <a:prstGeom prst="rect">
            <a:avLst/>
          </a:prstGeom>
        </p:spPr>
      </p:pic>
    </p:spTree>
    <p:extLst>
      <p:ext uri="{BB962C8B-B14F-4D97-AF65-F5344CB8AC3E}">
        <p14:creationId xmlns:p14="http://schemas.microsoft.com/office/powerpoint/2010/main" val="21342636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DC6D85-C5F5-46C1-951F-13F5D5CAD1DE}"/>
              </a:ext>
            </a:extLst>
          </p:cNvPr>
          <p:cNvSpPr txBox="1"/>
          <p:nvPr/>
        </p:nvSpPr>
        <p:spPr>
          <a:xfrm>
            <a:off x="1720454" y="1592110"/>
            <a:ext cx="8201608" cy="584775"/>
          </a:xfrm>
          <a:prstGeom prst="rect">
            <a:avLst/>
          </a:prstGeom>
          <a:noFill/>
        </p:spPr>
        <p:txBody>
          <a:bodyPr wrap="square" rtlCol="0">
            <a:spAutoFit/>
          </a:bodyPr>
          <a:lstStyle/>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دورات التعلم والتدريب الرقمي</a:t>
            </a: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A03CF59-327A-4EC8-94A9-3040E8A5DCA4}"/>
              </a:ext>
            </a:extLst>
          </p:cNvPr>
          <p:cNvPicPr>
            <a:picLocks noChangeAspect="1"/>
          </p:cNvPicPr>
          <p:nvPr/>
        </p:nvPicPr>
        <p:blipFill>
          <a:blip r:embed="rId2"/>
          <a:stretch>
            <a:fillRect/>
          </a:stretch>
        </p:blipFill>
        <p:spPr>
          <a:xfrm>
            <a:off x="65314" y="91548"/>
            <a:ext cx="12045821" cy="1173428"/>
          </a:xfrm>
          <a:prstGeom prst="rect">
            <a:avLst/>
          </a:prstGeom>
          <a:ln w="28575">
            <a:solidFill>
              <a:schemeClr val="accent1"/>
            </a:solidFill>
          </a:ln>
        </p:spPr>
      </p:pic>
      <p:pic>
        <p:nvPicPr>
          <p:cNvPr id="2" name="Picture 1">
            <a:extLst>
              <a:ext uri="{FF2B5EF4-FFF2-40B4-BE49-F238E27FC236}">
                <a16:creationId xmlns:a16="http://schemas.microsoft.com/office/drawing/2014/main" id="{4C299F59-7BAA-4D47-BD60-07413E7A1E16}"/>
              </a:ext>
            </a:extLst>
          </p:cNvPr>
          <p:cNvPicPr>
            <a:picLocks noChangeAspect="1"/>
          </p:cNvPicPr>
          <p:nvPr/>
        </p:nvPicPr>
        <p:blipFill>
          <a:blip r:embed="rId3"/>
          <a:stretch>
            <a:fillRect/>
          </a:stretch>
        </p:blipFill>
        <p:spPr>
          <a:xfrm>
            <a:off x="2558639" y="2357745"/>
            <a:ext cx="6525237" cy="3729647"/>
          </a:xfrm>
          <a:prstGeom prst="rect">
            <a:avLst/>
          </a:prstGeom>
        </p:spPr>
      </p:pic>
    </p:spTree>
    <p:extLst>
      <p:ext uri="{BB962C8B-B14F-4D97-AF65-F5344CB8AC3E}">
        <p14:creationId xmlns:p14="http://schemas.microsoft.com/office/powerpoint/2010/main" val="6268079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DC6D85-C5F5-46C1-951F-13F5D5CAD1DE}"/>
              </a:ext>
            </a:extLst>
          </p:cNvPr>
          <p:cNvSpPr txBox="1"/>
          <p:nvPr/>
        </p:nvSpPr>
        <p:spPr>
          <a:xfrm>
            <a:off x="2481943" y="1866122"/>
            <a:ext cx="8201608" cy="584775"/>
          </a:xfrm>
          <a:prstGeom prst="rect">
            <a:avLst/>
          </a:prstGeom>
          <a:noFill/>
        </p:spPr>
        <p:txBody>
          <a:bodyPr wrap="square" rtlCol="0">
            <a:spAutoFit/>
          </a:bodyPr>
          <a:lstStyle/>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الاعلام الرقمي والالكتروني</a:t>
            </a: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7E875A5-9FDB-441C-8B93-6C5E9FA50CD9}"/>
              </a:ext>
            </a:extLst>
          </p:cNvPr>
          <p:cNvPicPr>
            <a:picLocks noChangeAspect="1"/>
          </p:cNvPicPr>
          <p:nvPr/>
        </p:nvPicPr>
        <p:blipFill>
          <a:blip r:embed="rId2"/>
          <a:stretch>
            <a:fillRect/>
          </a:stretch>
        </p:blipFill>
        <p:spPr>
          <a:xfrm>
            <a:off x="65314" y="91548"/>
            <a:ext cx="12045821" cy="1173428"/>
          </a:xfrm>
          <a:prstGeom prst="rect">
            <a:avLst/>
          </a:prstGeom>
          <a:ln w="28575">
            <a:solidFill>
              <a:schemeClr val="accent1"/>
            </a:solidFill>
          </a:ln>
        </p:spPr>
      </p:pic>
      <p:pic>
        <p:nvPicPr>
          <p:cNvPr id="2" name="Picture 1">
            <a:extLst>
              <a:ext uri="{FF2B5EF4-FFF2-40B4-BE49-F238E27FC236}">
                <a16:creationId xmlns:a16="http://schemas.microsoft.com/office/drawing/2014/main" id="{2EC9AF02-884E-4F1E-8E07-FE3089D8C0D0}"/>
              </a:ext>
            </a:extLst>
          </p:cNvPr>
          <p:cNvPicPr>
            <a:picLocks noChangeAspect="1"/>
          </p:cNvPicPr>
          <p:nvPr/>
        </p:nvPicPr>
        <p:blipFill>
          <a:blip r:embed="rId3"/>
          <a:stretch>
            <a:fillRect/>
          </a:stretch>
        </p:blipFill>
        <p:spPr>
          <a:xfrm>
            <a:off x="3307622" y="2702129"/>
            <a:ext cx="5962650" cy="3409950"/>
          </a:xfrm>
          <a:prstGeom prst="rect">
            <a:avLst/>
          </a:prstGeom>
        </p:spPr>
      </p:pic>
    </p:spTree>
    <p:extLst>
      <p:ext uri="{BB962C8B-B14F-4D97-AF65-F5344CB8AC3E}">
        <p14:creationId xmlns:p14="http://schemas.microsoft.com/office/powerpoint/2010/main" val="31513262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DC6D85-C5F5-46C1-951F-13F5D5CAD1DE}"/>
              </a:ext>
            </a:extLst>
          </p:cNvPr>
          <p:cNvSpPr txBox="1"/>
          <p:nvPr/>
        </p:nvSpPr>
        <p:spPr>
          <a:xfrm>
            <a:off x="2500604" y="1624437"/>
            <a:ext cx="8201608" cy="584775"/>
          </a:xfrm>
          <a:prstGeom prst="rect">
            <a:avLst/>
          </a:prstGeom>
          <a:noFill/>
        </p:spPr>
        <p:txBody>
          <a:bodyPr wrap="square" rtlCol="0">
            <a:spAutoFit/>
          </a:bodyPr>
          <a:lstStyle/>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المكتبات الرقمية</a:t>
            </a: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00EDD91-FBCA-4939-9FB3-21A7673C761D}"/>
              </a:ext>
            </a:extLst>
          </p:cNvPr>
          <p:cNvPicPr>
            <a:picLocks noChangeAspect="1"/>
          </p:cNvPicPr>
          <p:nvPr/>
        </p:nvPicPr>
        <p:blipFill>
          <a:blip r:embed="rId2"/>
          <a:stretch>
            <a:fillRect/>
          </a:stretch>
        </p:blipFill>
        <p:spPr>
          <a:xfrm>
            <a:off x="65314" y="91548"/>
            <a:ext cx="12045821" cy="1173428"/>
          </a:xfrm>
          <a:prstGeom prst="rect">
            <a:avLst/>
          </a:prstGeom>
          <a:ln w="28575">
            <a:solidFill>
              <a:schemeClr val="accent1"/>
            </a:solidFill>
          </a:ln>
        </p:spPr>
      </p:pic>
      <p:pic>
        <p:nvPicPr>
          <p:cNvPr id="6" name="Picture 5">
            <a:extLst>
              <a:ext uri="{FF2B5EF4-FFF2-40B4-BE49-F238E27FC236}">
                <a16:creationId xmlns:a16="http://schemas.microsoft.com/office/drawing/2014/main" id="{F8D89B6D-FAF7-420A-94E7-14678F950780}"/>
              </a:ext>
            </a:extLst>
          </p:cNvPr>
          <p:cNvPicPr>
            <a:picLocks noChangeAspect="1"/>
          </p:cNvPicPr>
          <p:nvPr/>
        </p:nvPicPr>
        <p:blipFill>
          <a:blip r:embed="rId3"/>
          <a:stretch>
            <a:fillRect/>
          </a:stretch>
        </p:blipFill>
        <p:spPr>
          <a:xfrm>
            <a:off x="3412436" y="2317004"/>
            <a:ext cx="6127610" cy="4084052"/>
          </a:xfrm>
          <a:prstGeom prst="rect">
            <a:avLst/>
          </a:prstGeom>
        </p:spPr>
      </p:pic>
    </p:spTree>
    <p:extLst>
      <p:ext uri="{BB962C8B-B14F-4D97-AF65-F5344CB8AC3E}">
        <p14:creationId xmlns:p14="http://schemas.microsoft.com/office/powerpoint/2010/main" val="3785324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DC6D85-C5F5-46C1-951F-13F5D5CAD1DE}"/>
              </a:ext>
            </a:extLst>
          </p:cNvPr>
          <p:cNvSpPr txBox="1"/>
          <p:nvPr/>
        </p:nvSpPr>
        <p:spPr>
          <a:xfrm>
            <a:off x="2500604" y="1624437"/>
            <a:ext cx="8201608" cy="584775"/>
          </a:xfrm>
          <a:prstGeom prst="rect">
            <a:avLst/>
          </a:prstGeom>
          <a:noFill/>
        </p:spPr>
        <p:txBody>
          <a:bodyPr wrap="square" rtlCol="0">
            <a:spAutoFit/>
          </a:bodyPr>
          <a:lstStyle/>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مكتبات ادوات الذكاء الاصطناعي</a:t>
            </a: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00EDD91-FBCA-4939-9FB3-21A7673C761D}"/>
              </a:ext>
            </a:extLst>
          </p:cNvPr>
          <p:cNvPicPr>
            <a:picLocks noChangeAspect="1"/>
          </p:cNvPicPr>
          <p:nvPr/>
        </p:nvPicPr>
        <p:blipFill>
          <a:blip r:embed="rId2"/>
          <a:stretch>
            <a:fillRect/>
          </a:stretch>
        </p:blipFill>
        <p:spPr>
          <a:xfrm>
            <a:off x="65314" y="91548"/>
            <a:ext cx="12045821" cy="1173428"/>
          </a:xfrm>
          <a:prstGeom prst="rect">
            <a:avLst/>
          </a:prstGeom>
          <a:ln w="28575">
            <a:solidFill>
              <a:schemeClr val="accent1"/>
            </a:solidFill>
          </a:ln>
        </p:spPr>
      </p:pic>
      <p:pic>
        <p:nvPicPr>
          <p:cNvPr id="2" name="Picture 1">
            <a:extLst>
              <a:ext uri="{FF2B5EF4-FFF2-40B4-BE49-F238E27FC236}">
                <a16:creationId xmlns:a16="http://schemas.microsoft.com/office/drawing/2014/main" id="{B19D8761-3195-4900-80AA-05CE3FC438AD}"/>
              </a:ext>
            </a:extLst>
          </p:cNvPr>
          <p:cNvPicPr>
            <a:picLocks noChangeAspect="1"/>
          </p:cNvPicPr>
          <p:nvPr/>
        </p:nvPicPr>
        <p:blipFill>
          <a:blip r:embed="rId3"/>
          <a:stretch>
            <a:fillRect/>
          </a:stretch>
        </p:blipFill>
        <p:spPr>
          <a:xfrm>
            <a:off x="2267339" y="2209212"/>
            <a:ext cx="7888644" cy="4507797"/>
          </a:xfrm>
          <a:prstGeom prst="rect">
            <a:avLst/>
          </a:prstGeom>
        </p:spPr>
      </p:pic>
    </p:spTree>
    <p:extLst>
      <p:ext uri="{BB962C8B-B14F-4D97-AF65-F5344CB8AC3E}">
        <p14:creationId xmlns:p14="http://schemas.microsoft.com/office/powerpoint/2010/main" val="30476172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29DA20-FDA5-43C9-AF75-8E92C2BA2C86}"/>
              </a:ext>
            </a:extLst>
          </p:cNvPr>
          <p:cNvSpPr txBox="1"/>
          <p:nvPr/>
        </p:nvSpPr>
        <p:spPr>
          <a:xfrm>
            <a:off x="1859360" y="1688954"/>
            <a:ext cx="8201608" cy="584775"/>
          </a:xfrm>
          <a:prstGeom prst="rect">
            <a:avLst/>
          </a:prstGeom>
          <a:noFill/>
        </p:spPr>
        <p:txBody>
          <a:bodyPr wrap="square" rtlCol="0">
            <a:spAutoFit/>
          </a:bodyPr>
          <a:lstStyle/>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الطاقة النظيفة وحلول ازمة المناخ</a:t>
            </a: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C4A7C28-4AAA-4D6D-8732-04AD5C71EF92}"/>
              </a:ext>
            </a:extLst>
          </p:cNvPr>
          <p:cNvPicPr>
            <a:picLocks noChangeAspect="1"/>
          </p:cNvPicPr>
          <p:nvPr/>
        </p:nvPicPr>
        <p:blipFill>
          <a:blip r:embed="rId2"/>
          <a:stretch>
            <a:fillRect/>
          </a:stretch>
        </p:blipFill>
        <p:spPr>
          <a:xfrm>
            <a:off x="65314" y="91548"/>
            <a:ext cx="12045821" cy="1173428"/>
          </a:xfrm>
          <a:prstGeom prst="rect">
            <a:avLst/>
          </a:prstGeom>
          <a:ln w="28575">
            <a:solidFill>
              <a:schemeClr val="accent1"/>
            </a:solidFill>
          </a:ln>
        </p:spPr>
      </p:pic>
      <p:pic>
        <p:nvPicPr>
          <p:cNvPr id="2" name="Picture 1">
            <a:extLst>
              <a:ext uri="{FF2B5EF4-FFF2-40B4-BE49-F238E27FC236}">
                <a16:creationId xmlns:a16="http://schemas.microsoft.com/office/drawing/2014/main" id="{FE12D513-CBA8-4AB5-B0C5-F4BBEE34800E}"/>
              </a:ext>
            </a:extLst>
          </p:cNvPr>
          <p:cNvPicPr>
            <a:picLocks noChangeAspect="1"/>
          </p:cNvPicPr>
          <p:nvPr/>
        </p:nvPicPr>
        <p:blipFill>
          <a:blip r:embed="rId3"/>
          <a:stretch>
            <a:fillRect/>
          </a:stretch>
        </p:blipFill>
        <p:spPr>
          <a:xfrm>
            <a:off x="5632993" y="2697707"/>
            <a:ext cx="5486400" cy="2867025"/>
          </a:xfrm>
          <a:prstGeom prst="rect">
            <a:avLst/>
          </a:prstGeom>
        </p:spPr>
      </p:pic>
      <p:pic>
        <p:nvPicPr>
          <p:cNvPr id="4" name="Picture 3">
            <a:extLst>
              <a:ext uri="{FF2B5EF4-FFF2-40B4-BE49-F238E27FC236}">
                <a16:creationId xmlns:a16="http://schemas.microsoft.com/office/drawing/2014/main" id="{5EE88639-F9A4-45B2-8871-FAAB299C17AE}"/>
              </a:ext>
            </a:extLst>
          </p:cNvPr>
          <p:cNvPicPr>
            <a:picLocks noChangeAspect="1"/>
          </p:cNvPicPr>
          <p:nvPr/>
        </p:nvPicPr>
        <p:blipFill>
          <a:blip r:embed="rId4"/>
          <a:stretch>
            <a:fillRect/>
          </a:stretch>
        </p:blipFill>
        <p:spPr>
          <a:xfrm>
            <a:off x="154980" y="2697708"/>
            <a:ext cx="5578681" cy="3584908"/>
          </a:xfrm>
          <a:prstGeom prst="rect">
            <a:avLst/>
          </a:prstGeom>
        </p:spPr>
      </p:pic>
    </p:spTree>
    <p:extLst>
      <p:ext uri="{BB962C8B-B14F-4D97-AF65-F5344CB8AC3E}">
        <p14:creationId xmlns:p14="http://schemas.microsoft.com/office/powerpoint/2010/main" val="9887177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82662" y="1392484"/>
            <a:ext cx="6179939" cy="1285875"/>
          </a:xfrm>
          <a:prstGeom prst="rect">
            <a:avLst/>
          </a:prstGeom>
          <a:noFill/>
          <a:ln/>
        </p:spPr>
        <p:txBody>
          <a:bodyPr wrap="square" lIns="0" tIns="0" rIns="0" bIns="0" rtlCol="0" anchor="t"/>
          <a:lstStyle/>
          <a:p>
            <a:pPr algn="ctr" rtl="1">
              <a:lnSpc>
                <a:spcPts val="5041"/>
              </a:lnSpc>
            </a:pPr>
            <a:r>
              <a:rPr lang="en-US" sz="4042" b="1" dirty="0">
                <a:solidFill>
                  <a:srgbClr val="FF0000"/>
                </a:solidFill>
                <a:effectLst>
                  <a:outerShdw blurRad="38100" dist="38100" dir="2700000" algn="tl">
                    <a:srgbClr val="000000">
                      <a:alpha val="43137"/>
                    </a:srgbClr>
                  </a:outerShdw>
                </a:effectLst>
                <a:latin typeface="Calibri" panose="020F0502020204030204" pitchFamily="34" charset="0"/>
                <a:ea typeface="Corben" pitchFamily="34" charset="-122"/>
                <a:cs typeface="Calibri" panose="020F0502020204030204" pitchFamily="34" charset="0"/>
              </a:rPr>
              <a:t>أزمة المناخ في العراق وتأهيل المتعلمين لمواجهة التحديات</a:t>
            </a:r>
          </a:p>
          <a:p>
            <a:pPr algn="ctr" rtl="1">
              <a:lnSpc>
                <a:spcPts val="5041"/>
              </a:lnSpc>
            </a:pPr>
            <a:r>
              <a:rPr lang="en-US" sz="3600" b="1" i="0" dirty="0">
                <a:solidFill>
                  <a:srgbClr val="000000"/>
                </a:solidFill>
                <a:effectLst>
                  <a:outerShdw blurRad="38100" dist="38100" dir="2700000" algn="tl">
                    <a:srgbClr val="000000">
                      <a:alpha val="43137"/>
                    </a:srgbClr>
                  </a:outerShdw>
                </a:effectLst>
                <a:latin typeface="Light"/>
              </a:rPr>
              <a:t>The Climate Crisis in Iraq and Preparing Learners </a:t>
            </a:r>
          </a:p>
          <a:p>
            <a:pPr algn="ctr" rtl="1">
              <a:lnSpc>
                <a:spcPts val="5041"/>
              </a:lnSpc>
            </a:pPr>
            <a:r>
              <a:rPr lang="en-US" sz="3600" b="1" i="0" dirty="0">
                <a:solidFill>
                  <a:srgbClr val="000000"/>
                </a:solidFill>
                <a:effectLst>
                  <a:outerShdw blurRad="38100" dist="38100" dir="2700000" algn="tl">
                    <a:srgbClr val="000000">
                      <a:alpha val="43137"/>
                    </a:srgbClr>
                  </a:outerShdw>
                </a:effectLst>
                <a:latin typeface="Light"/>
              </a:rPr>
              <a:t>to Face Challenges</a:t>
            </a:r>
            <a:endPar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Text 1"/>
          <p:cNvSpPr/>
          <p:nvPr/>
        </p:nvSpPr>
        <p:spPr>
          <a:xfrm>
            <a:off x="606494" y="4613832"/>
            <a:ext cx="6179939" cy="658416"/>
          </a:xfrm>
          <a:prstGeom prst="rect">
            <a:avLst/>
          </a:prstGeom>
          <a:noFill/>
          <a:ln/>
        </p:spPr>
        <p:txBody>
          <a:bodyPr wrap="square" lIns="0" tIns="0" rIns="0" bIns="0" rtlCol="0" anchor="t"/>
          <a:lstStyle/>
          <a:p>
            <a:pPr algn="ctr" rtl="1">
              <a:lnSpc>
                <a:spcPts val="2583"/>
              </a:lnSpc>
            </a:pPr>
            <a:r>
              <a:rPr lang="en-US" sz="2333" b="1" dirty="0">
                <a:solidFill>
                  <a:srgbClr val="FF0000"/>
                </a:solidFill>
                <a:effectLst>
                  <a:outerShdw blurRad="38100" dist="38100" dir="2700000" algn="tl">
                    <a:srgbClr val="000000">
                      <a:alpha val="43137"/>
                    </a:srgbClr>
                  </a:outerShdw>
                </a:effectLst>
                <a:latin typeface="Calibri" panose="020F0502020204030204" pitchFamily="34" charset="0"/>
                <a:ea typeface="Nobile" pitchFamily="34" charset="-122"/>
                <a:cs typeface="Calibri" panose="020F0502020204030204" pitchFamily="34" charset="0"/>
              </a:rPr>
              <a:t>استكشاف التحديات المناخية الحرجة التي تواجه العراق والدور الحاسم للتعليم</a:t>
            </a:r>
            <a:endParaRPr lang="ar-IQ" sz="2333" b="1" dirty="0">
              <a:solidFill>
                <a:srgbClr val="FF0000"/>
              </a:solidFill>
              <a:effectLst>
                <a:outerShdw blurRad="38100" dist="38100" dir="2700000" algn="tl">
                  <a:srgbClr val="000000">
                    <a:alpha val="43137"/>
                  </a:srgbClr>
                </a:outerShdw>
              </a:effectLst>
              <a:latin typeface="Calibri" panose="020F0502020204030204" pitchFamily="34" charset="0"/>
              <a:ea typeface="Nobile" pitchFamily="34" charset="-122"/>
              <a:cs typeface="Calibri" panose="020F0502020204030204" pitchFamily="34" charset="0"/>
            </a:endParaRPr>
          </a:p>
          <a:p>
            <a:pPr algn="ctr" rtl="1">
              <a:lnSpc>
                <a:spcPts val="2583"/>
              </a:lnSpc>
            </a:pPr>
            <a:r>
              <a:rPr lang="en-US" sz="2333" b="1" dirty="0">
                <a:solidFill>
                  <a:srgbClr val="FF0000"/>
                </a:solidFill>
                <a:effectLst>
                  <a:outerShdw blurRad="38100" dist="38100" dir="2700000" algn="tl">
                    <a:srgbClr val="000000">
                      <a:alpha val="43137"/>
                    </a:srgbClr>
                  </a:outerShdw>
                </a:effectLst>
                <a:latin typeface="Calibri" panose="020F0502020204030204" pitchFamily="34" charset="0"/>
                <a:ea typeface="Nobile" pitchFamily="34" charset="-122"/>
                <a:cs typeface="Calibri" panose="020F0502020204030204" pitchFamily="34" charset="0"/>
              </a:rPr>
              <a:t> في بناء القدرات لمواجهة هذه الأزمة المتفاقمة</a:t>
            </a:r>
          </a:p>
          <a:p>
            <a:pPr algn="ctr" rtl="1">
              <a:lnSpc>
                <a:spcPts val="2583"/>
              </a:lnSpc>
            </a:pPr>
            <a:r>
              <a:rPr lang="en-US" sz="2400" b="1" i="0" dirty="0">
                <a:solidFill>
                  <a:srgbClr val="000000"/>
                </a:solidFill>
                <a:effectLst>
                  <a:outerShdw blurRad="38100" dist="38100" dir="2700000" algn="tl">
                    <a:srgbClr val="000000">
                      <a:alpha val="43137"/>
                    </a:srgbClr>
                  </a:outerShdw>
                </a:effectLst>
                <a:latin typeface="Light"/>
              </a:rPr>
              <a:t>Exploring the Critical Climate Challenges Facing Iraq and the Crucial Role of Education in Building Capacities to Confront this Escalating Crisis</a:t>
            </a:r>
            <a:endParaRPr lang="en-US" sz="2333"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78BD5EB-6DCF-40C6-BFC1-6ED5F3F0FA6E}"/>
              </a:ext>
            </a:extLst>
          </p:cNvPr>
          <p:cNvPicPr>
            <a:picLocks noChangeAspect="1"/>
          </p:cNvPicPr>
          <p:nvPr/>
        </p:nvPicPr>
        <p:blipFill>
          <a:blip r:embed="rId4"/>
          <a:stretch>
            <a:fillRect/>
          </a:stretch>
        </p:blipFill>
        <p:spPr>
          <a:xfrm>
            <a:off x="9948478" y="1179381"/>
            <a:ext cx="2243522" cy="2249619"/>
          </a:xfrm>
          <a:prstGeom prst="rect">
            <a:avLst/>
          </a:prstGeom>
        </p:spPr>
      </p:pic>
      <p:pic>
        <p:nvPicPr>
          <p:cNvPr id="6" name="Picture 5">
            <a:extLst>
              <a:ext uri="{FF2B5EF4-FFF2-40B4-BE49-F238E27FC236}">
                <a16:creationId xmlns:a16="http://schemas.microsoft.com/office/drawing/2014/main" id="{BF083D08-F798-4093-8812-37ECF1E9A6B4}"/>
              </a:ext>
            </a:extLst>
          </p:cNvPr>
          <p:cNvPicPr>
            <a:picLocks noChangeAspect="1"/>
          </p:cNvPicPr>
          <p:nvPr/>
        </p:nvPicPr>
        <p:blipFill>
          <a:blip r:embed="rId5"/>
          <a:stretch>
            <a:fillRect/>
          </a:stretch>
        </p:blipFill>
        <p:spPr>
          <a:xfrm>
            <a:off x="65314" y="91548"/>
            <a:ext cx="12045821" cy="1173428"/>
          </a:xfrm>
          <a:prstGeom prst="rect">
            <a:avLst/>
          </a:prstGeom>
          <a:ln w="28575">
            <a:solidFill>
              <a:schemeClr val="accent1"/>
            </a:solid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EC55E34-82BD-4B8C-8FE4-401D8F006314}"/>
              </a:ext>
            </a:extLst>
          </p:cNvPr>
          <p:cNvSpPr txBox="1"/>
          <p:nvPr/>
        </p:nvSpPr>
        <p:spPr>
          <a:xfrm>
            <a:off x="1963022" y="2139282"/>
            <a:ext cx="7734649" cy="1569660"/>
          </a:xfrm>
          <a:prstGeom prst="rect">
            <a:avLst/>
          </a:prstGeom>
          <a:noFill/>
        </p:spPr>
        <p:txBody>
          <a:bodyPr wrap="square" rtlCol="0">
            <a:spAutoFit/>
          </a:bodyPr>
          <a:lstStyle/>
          <a:p>
            <a:r>
              <a:rPr lang="ar-IQ" sz="9600" b="1" dirty="0">
                <a:ln>
                  <a:solidFill>
                    <a:schemeClr val="accent6">
                      <a:lumMod val="60000"/>
                      <a:lumOff val="40000"/>
                    </a:schemeClr>
                  </a:solidFill>
                </a:ln>
                <a:solidFill>
                  <a:schemeClr val="accent6">
                    <a:lumMod val="5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الحوسبة الخضراء</a:t>
            </a:r>
            <a:endParaRPr lang="en-US" sz="9600" b="1" dirty="0">
              <a:ln>
                <a:solidFill>
                  <a:schemeClr val="accent6">
                    <a:lumMod val="60000"/>
                    <a:lumOff val="40000"/>
                  </a:schemeClr>
                </a:solidFill>
              </a:ln>
              <a:solidFill>
                <a:schemeClr val="accent6">
                  <a:lumMod val="50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DC65D8E-7D82-4316-8709-E21D65A82222}"/>
              </a:ext>
            </a:extLst>
          </p:cNvPr>
          <p:cNvSpPr txBox="1"/>
          <p:nvPr/>
        </p:nvSpPr>
        <p:spPr>
          <a:xfrm>
            <a:off x="1753297" y="3708942"/>
            <a:ext cx="7944374" cy="1200329"/>
          </a:xfrm>
          <a:prstGeom prst="rect">
            <a:avLst/>
          </a:prstGeom>
          <a:noFill/>
        </p:spPr>
        <p:txBody>
          <a:bodyPr wrap="square" rtlCol="0">
            <a:spAutoFit/>
          </a:bodyPr>
          <a:lstStyle/>
          <a:p>
            <a:r>
              <a:rPr lang="en-US" sz="7200" b="1" dirty="0">
                <a:ln w="9525">
                  <a:solidFill>
                    <a:schemeClr val="bg1"/>
                  </a:solidFill>
                  <a:prstDash val="solid"/>
                </a:ln>
                <a:solidFill>
                  <a:schemeClr val="accent6">
                    <a:lumMod val="50000"/>
                  </a:schemeClr>
                </a:solidFill>
                <a:effectLst>
                  <a:outerShdw blurRad="50800" dist="38100" dir="2700000" algn="tl" rotWithShape="0">
                    <a:prstClr val="black">
                      <a:alpha val="40000"/>
                    </a:prstClr>
                  </a:outerShdw>
                </a:effectLst>
              </a:rPr>
              <a:t>GREEN COMPUTING</a:t>
            </a:r>
          </a:p>
        </p:txBody>
      </p:sp>
      <p:pic>
        <p:nvPicPr>
          <p:cNvPr id="10" name="Picture 9">
            <a:extLst>
              <a:ext uri="{FF2B5EF4-FFF2-40B4-BE49-F238E27FC236}">
                <a16:creationId xmlns:a16="http://schemas.microsoft.com/office/drawing/2014/main" id="{5299582C-A7D5-42A1-A52E-1E10F1C5EE20}"/>
              </a:ext>
            </a:extLst>
          </p:cNvPr>
          <p:cNvPicPr>
            <a:picLocks noChangeAspect="1"/>
          </p:cNvPicPr>
          <p:nvPr/>
        </p:nvPicPr>
        <p:blipFill>
          <a:blip r:embed="rId2"/>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1443217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547A0-5854-80FF-45F4-017211DA2F35}"/>
              </a:ext>
            </a:extLst>
          </p:cNvPr>
          <p:cNvPicPr>
            <a:picLocks noChangeAspect="1"/>
          </p:cNvPicPr>
          <p:nvPr/>
        </p:nvPicPr>
        <p:blipFill>
          <a:blip r:embed="rId2"/>
          <a:stretch>
            <a:fillRect/>
          </a:stretch>
        </p:blipFill>
        <p:spPr>
          <a:xfrm>
            <a:off x="63236" y="0"/>
            <a:ext cx="12051003" cy="6858000"/>
          </a:xfrm>
          <a:prstGeom prst="rect">
            <a:avLst/>
          </a:prstGeom>
        </p:spPr>
      </p:pic>
      <p:sp>
        <p:nvSpPr>
          <p:cNvPr id="7" name="TextBox 6">
            <a:extLst>
              <a:ext uri="{FF2B5EF4-FFF2-40B4-BE49-F238E27FC236}">
                <a16:creationId xmlns:a16="http://schemas.microsoft.com/office/drawing/2014/main" id="{A5AA0BA7-7CC6-CF0F-468C-6FFAC67B2811}"/>
              </a:ext>
            </a:extLst>
          </p:cNvPr>
          <p:cNvSpPr txBox="1"/>
          <p:nvPr/>
        </p:nvSpPr>
        <p:spPr>
          <a:xfrm>
            <a:off x="720673" y="1716376"/>
            <a:ext cx="11000509" cy="3846694"/>
          </a:xfrm>
          <a:prstGeom prst="rect">
            <a:avLst/>
          </a:prstGeom>
          <a:noFill/>
        </p:spPr>
        <p:txBody>
          <a:bodyPr wrap="square">
            <a:spAutoFit/>
          </a:bodyPr>
          <a:lstStyle/>
          <a:p>
            <a:pPr marL="0" marR="0" algn="ctr" rtl="1">
              <a:lnSpc>
                <a:spcPct val="115000"/>
              </a:lnSpc>
              <a:spcBef>
                <a:spcPts val="0"/>
              </a:spcBef>
              <a:spcAft>
                <a:spcPts val="1000"/>
              </a:spcAft>
            </a:pPr>
            <a:r>
              <a:rPr lang="ar-IQ" sz="4000" b="1" kern="100" dirty="0">
                <a:ln w="9525">
                  <a:solidFill>
                    <a:schemeClr val="accent4">
                      <a:lumMod val="20000"/>
                      <a:lumOff val="80000"/>
                    </a:schemeClr>
                  </a:solidFill>
                  <a:prstDash val="solid"/>
                </a:ln>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Calibri" panose="020F0502020204030204" pitchFamily="34" charset="0"/>
              </a:rPr>
              <a:t>اعداد كبيرة جدا من المتعلمين في العراق سوف يصلون للدراسات الجامعية والتعليم العالي في السنوات 2027 وبعدها </a:t>
            </a:r>
          </a:p>
          <a:p>
            <a:pPr marL="0" marR="0" algn="ctr" rtl="1">
              <a:lnSpc>
                <a:spcPct val="115000"/>
              </a:lnSpc>
              <a:spcBef>
                <a:spcPts val="0"/>
              </a:spcBef>
              <a:spcAft>
                <a:spcPts val="1000"/>
              </a:spcAft>
            </a:pPr>
            <a:r>
              <a:rPr lang="ar-IQ" sz="4000" b="1" kern="100" dirty="0">
                <a:ln w="9525">
                  <a:solidFill>
                    <a:schemeClr val="accent4">
                      <a:lumMod val="20000"/>
                      <a:lumOff val="80000"/>
                    </a:schemeClr>
                  </a:solidFill>
                  <a:prstDash val="solid"/>
                </a:ln>
                <a:solidFill>
                  <a:srgbClr val="FF0000"/>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Calibri" panose="020F0502020204030204" pitchFamily="34" charset="0"/>
              </a:rPr>
              <a:t>وهي تفوق قابلية المؤسسات التعليمية على استيعابعهم في القطاع الحكومي والاهلي ..............</a:t>
            </a:r>
          </a:p>
          <a:p>
            <a:pPr marL="0" marR="0" algn="ctr" rtl="1">
              <a:lnSpc>
                <a:spcPct val="115000"/>
              </a:lnSpc>
              <a:spcBef>
                <a:spcPts val="0"/>
              </a:spcBef>
              <a:spcAft>
                <a:spcPts val="1000"/>
              </a:spcAft>
            </a:pPr>
            <a:r>
              <a:rPr lang="ar-IQ" sz="4000" b="1" kern="100" dirty="0">
                <a:ln w="9525">
                  <a:solidFill>
                    <a:schemeClr val="accent4">
                      <a:lumMod val="20000"/>
                      <a:lumOff val="80000"/>
                    </a:schemeClr>
                  </a:solidFill>
                  <a:prstDash val="solid"/>
                </a:ln>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Calibri" panose="020F0502020204030204" pitchFamily="34" charset="0"/>
              </a:rPr>
              <a:t> الارقام من وزارة التخطيط والتربية في العراق</a:t>
            </a:r>
            <a:endParaRPr lang="en-US" sz="4000" b="1" kern="100" dirty="0">
              <a:ln w="9525">
                <a:solidFill>
                  <a:schemeClr val="accent4">
                    <a:lumMod val="20000"/>
                    <a:lumOff val="80000"/>
                  </a:schemeClr>
                </a:solidFill>
                <a:prstDash val="solid"/>
              </a:ln>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A336714D-A1F0-44B9-8C12-2DC6ED5499C4}"/>
              </a:ext>
            </a:extLst>
          </p:cNvPr>
          <p:cNvPicPr>
            <a:picLocks noChangeAspect="1"/>
          </p:cNvPicPr>
          <p:nvPr/>
        </p:nvPicPr>
        <p:blipFill>
          <a:blip r:embed="rId3"/>
          <a:stretch>
            <a:fillRect/>
          </a:stretch>
        </p:blipFill>
        <p:spPr>
          <a:xfrm>
            <a:off x="1025909" y="5922518"/>
            <a:ext cx="1893651" cy="533309"/>
          </a:xfrm>
          <a:prstGeom prst="rect">
            <a:avLst/>
          </a:prstGeom>
        </p:spPr>
      </p:pic>
      <p:pic>
        <p:nvPicPr>
          <p:cNvPr id="10" name="Picture 9">
            <a:extLst>
              <a:ext uri="{FF2B5EF4-FFF2-40B4-BE49-F238E27FC236}">
                <a16:creationId xmlns:a16="http://schemas.microsoft.com/office/drawing/2014/main" id="{04112403-C0BF-4665-9B7F-4A108614FA75}"/>
              </a:ext>
            </a:extLst>
          </p:cNvPr>
          <p:cNvPicPr>
            <a:picLocks noChangeAspect="1"/>
          </p:cNvPicPr>
          <p:nvPr/>
        </p:nvPicPr>
        <p:blipFill>
          <a:blip r:embed="rId4"/>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15911910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427257-143B-4C3E-AB32-9E473A842E8F}"/>
              </a:ext>
            </a:extLst>
          </p:cNvPr>
          <p:cNvSpPr txBox="1"/>
          <p:nvPr/>
        </p:nvSpPr>
        <p:spPr>
          <a:xfrm>
            <a:off x="700996" y="4027350"/>
            <a:ext cx="11065078" cy="1938992"/>
          </a:xfrm>
          <a:prstGeom prst="rect">
            <a:avLst/>
          </a:prstGeom>
          <a:noFill/>
        </p:spPr>
        <p:txBody>
          <a:bodyPr wrap="square">
            <a:spAutoFit/>
          </a:bodyPr>
          <a:lstStyle/>
          <a:p>
            <a:pPr algn="ctr" rtl="1"/>
            <a:r>
              <a:rPr lang="ar-IQ" sz="4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تُقدَّر مساهمة القطاع الرقمي في الانبعاثات العالمية </a:t>
            </a:r>
          </a:p>
          <a:p>
            <a:pPr algn="ctr" rtl="1"/>
            <a:r>
              <a:rPr lang="ar-IQ" sz="4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بنحو </a:t>
            </a:r>
            <a:r>
              <a:rPr lang="ar-IQ" sz="40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إلى 4% </a:t>
            </a:r>
            <a:r>
              <a:rPr lang="ar-IQ" sz="4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من إجمالي انبعاثات غازات الاحتباس الحراري، وهي نسبة قابلة للزيادة مع توسع استخدام التكنولوجيا</a:t>
            </a:r>
            <a:r>
              <a:rPr lang="en-US" sz="4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ar-IQ" sz="4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الرقمية.</a:t>
            </a:r>
            <a:endParaRPr lang="en-US" sz="4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18292941-3F94-4001-934C-E0E7C220C467}"/>
              </a:ext>
            </a:extLst>
          </p:cNvPr>
          <p:cNvSpPr txBox="1"/>
          <p:nvPr/>
        </p:nvSpPr>
        <p:spPr>
          <a:xfrm>
            <a:off x="4462943" y="2449585"/>
            <a:ext cx="184731"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7EA523FA-6455-4FD1-AE05-7E8A77A6F7CD}"/>
              </a:ext>
            </a:extLst>
          </p:cNvPr>
          <p:cNvPicPr>
            <a:picLocks noChangeAspect="1"/>
          </p:cNvPicPr>
          <p:nvPr/>
        </p:nvPicPr>
        <p:blipFill>
          <a:blip r:embed="rId2"/>
          <a:stretch>
            <a:fillRect/>
          </a:stretch>
        </p:blipFill>
        <p:spPr>
          <a:xfrm>
            <a:off x="4161823" y="1587638"/>
            <a:ext cx="4419599" cy="2486024"/>
          </a:xfrm>
          <a:prstGeom prst="rect">
            <a:avLst/>
          </a:prstGeom>
        </p:spPr>
      </p:pic>
      <p:pic>
        <p:nvPicPr>
          <p:cNvPr id="7" name="Picture 6">
            <a:extLst>
              <a:ext uri="{FF2B5EF4-FFF2-40B4-BE49-F238E27FC236}">
                <a16:creationId xmlns:a16="http://schemas.microsoft.com/office/drawing/2014/main" id="{D6710F89-C10A-4BCB-86AB-6781D26E4BAC}"/>
              </a:ext>
            </a:extLst>
          </p:cNvPr>
          <p:cNvPicPr>
            <a:picLocks noChangeAspect="1"/>
          </p:cNvPicPr>
          <p:nvPr/>
        </p:nvPicPr>
        <p:blipFill>
          <a:blip r:embed="rId3"/>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36248628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4C1241-79D1-4CB5-B1D4-299BB53BAAED}"/>
              </a:ext>
            </a:extLst>
          </p:cNvPr>
          <p:cNvSpPr txBox="1"/>
          <p:nvPr/>
        </p:nvSpPr>
        <p:spPr>
          <a:xfrm>
            <a:off x="80866" y="1401273"/>
            <a:ext cx="6090055" cy="5262979"/>
          </a:xfrm>
          <a:prstGeom prst="rect">
            <a:avLst/>
          </a:prstGeom>
          <a:noFill/>
        </p:spPr>
        <p:txBody>
          <a:bodyPr wrap="square">
            <a:spAutoFit/>
          </a:bodyPr>
          <a:lstStyle/>
          <a:p>
            <a:pPr algn="ctr"/>
            <a:r>
              <a:rPr lang="en-US" sz="2400" b="1" dirty="0">
                <a:effectLst>
                  <a:outerShdw blurRad="38100" dist="38100" dir="2700000" algn="tl">
                    <a:srgbClr val="000000">
                      <a:alpha val="43137"/>
                    </a:srgbClr>
                  </a:outerShdw>
                </a:effectLst>
              </a:rPr>
              <a:t>Lower Environmental Footprint</a:t>
            </a:r>
            <a:endParaRPr lang="ar-IQ" sz="2400" b="1" dirty="0">
              <a:effectLst>
                <a:outerShdw blurRad="38100" dist="38100" dir="2700000" algn="tl">
                  <a:srgbClr val="000000">
                    <a:alpha val="43137"/>
                  </a:srgbClr>
                </a:outerShdw>
              </a:effectLst>
            </a:endParaRPr>
          </a:p>
          <a:p>
            <a:pPr algn="ctr"/>
            <a:r>
              <a:rPr lang="en-US" sz="2400" b="1" dirty="0">
                <a:effectLst>
                  <a:outerShdw blurRad="38100" dist="38100" dir="2700000" algn="tl">
                    <a:srgbClr val="000000">
                      <a:alpha val="43137"/>
                    </a:srgbClr>
                  </a:outerShdw>
                </a:effectLst>
              </a:rPr>
              <a:t> By Embracing Green Computing</a:t>
            </a:r>
          </a:p>
          <a:p>
            <a:pPr algn="just"/>
            <a:r>
              <a:rPr lang="en-US" sz="2400" b="1" dirty="0">
                <a:effectLst>
                  <a:outerShdw blurRad="38100" dist="38100" dir="2700000" algn="tl">
                    <a:srgbClr val="000000">
                      <a:alpha val="43137"/>
                    </a:srgbClr>
                  </a:outerShdw>
                </a:effectLst>
              </a:rPr>
              <a:t>Cloud computing has become an essential part of the digital infrastructure for government and businesses worldwide, enabling scalable and efficient operations. However, this widespread adoption comes with a significant environmental cost, including increased energy consumption and carbon emissions from data centers. As organizations look to align their operations with sustainability goals, green cloud computing is gaining attention as a solution to reduce the environmental footprint of digital services.</a:t>
            </a:r>
          </a:p>
        </p:txBody>
      </p:sp>
      <p:pic>
        <p:nvPicPr>
          <p:cNvPr id="7" name="Picture 6">
            <a:extLst>
              <a:ext uri="{FF2B5EF4-FFF2-40B4-BE49-F238E27FC236}">
                <a16:creationId xmlns:a16="http://schemas.microsoft.com/office/drawing/2014/main" id="{62206696-4066-4C4C-8B1D-7B11E7976655}"/>
              </a:ext>
            </a:extLst>
          </p:cNvPr>
          <p:cNvPicPr>
            <a:picLocks noChangeAspect="1"/>
          </p:cNvPicPr>
          <p:nvPr/>
        </p:nvPicPr>
        <p:blipFill>
          <a:blip r:embed="rId2"/>
          <a:stretch>
            <a:fillRect/>
          </a:stretch>
        </p:blipFill>
        <p:spPr>
          <a:xfrm>
            <a:off x="6081135" y="4987852"/>
            <a:ext cx="1676400" cy="1676400"/>
          </a:xfrm>
          <a:prstGeom prst="rect">
            <a:avLst/>
          </a:prstGeom>
        </p:spPr>
      </p:pic>
      <p:pic>
        <p:nvPicPr>
          <p:cNvPr id="8" name="Picture 7">
            <a:extLst>
              <a:ext uri="{FF2B5EF4-FFF2-40B4-BE49-F238E27FC236}">
                <a16:creationId xmlns:a16="http://schemas.microsoft.com/office/drawing/2014/main" id="{6B4CD55D-4E22-4492-9060-4C25E8BDE12C}"/>
              </a:ext>
            </a:extLst>
          </p:cNvPr>
          <p:cNvPicPr>
            <a:picLocks noChangeAspect="1"/>
          </p:cNvPicPr>
          <p:nvPr/>
        </p:nvPicPr>
        <p:blipFill>
          <a:blip r:embed="rId3"/>
          <a:stretch>
            <a:fillRect/>
          </a:stretch>
        </p:blipFill>
        <p:spPr>
          <a:xfrm>
            <a:off x="65314" y="91548"/>
            <a:ext cx="12045821" cy="1173428"/>
          </a:xfrm>
          <a:prstGeom prst="rect">
            <a:avLst/>
          </a:prstGeom>
          <a:ln w="28575">
            <a:solidFill>
              <a:schemeClr val="accent1"/>
            </a:solidFill>
          </a:ln>
        </p:spPr>
      </p:pic>
      <p:sp>
        <p:nvSpPr>
          <p:cNvPr id="6" name="TextBox 5">
            <a:extLst>
              <a:ext uri="{FF2B5EF4-FFF2-40B4-BE49-F238E27FC236}">
                <a16:creationId xmlns:a16="http://schemas.microsoft.com/office/drawing/2014/main" id="{58D5735F-63D2-4621-94CE-2B21A030F934}"/>
              </a:ext>
            </a:extLst>
          </p:cNvPr>
          <p:cNvSpPr txBox="1"/>
          <p:nvPr/>
        </p:nvSpPr>
        <p:spPr>
          <a:xfrm>
            <a:off x="6491558" y="1516903"/>
            <a:ext cx="5619576" cy="4154984"/>
          </a:xfrm>
          <a:prstGeom prst="rect">
            <a:avLst/>
          </a:prstGeom>
          <a:noFill/>
        </p:spPr>
        <p:txBody>
          <a:bodyPr wrap="square">
            <a:spAutoFit/>
          </a:bodyPr>
          <a:lstStyle/>
          <a:p>
            <a:pPr algn="ctr"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خفض البصمة البيئية </a:t>
            </a:r>
          </a:p>
          <a:p>
            <a:pPr algn="ctr"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من خلال تبني الحوسبة الخضراء</a:t>
            </a:r>
          </a:p>
          <a:p>
            <a:pPr algn="just"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أصبحت الحوسبة السحابية جزءًا أساسيًا من البنية التحتية الرقمية للحكومات والشركات حول العالم، إذ تُمكّن من عمليات قابلة للتوسع وفعّالة. ومع ذلك، فإن هذا الاعتماد الواسع النطاق يأتي بتكلفة بيئية كبيرة، بما في ذلك زيادة استهلاك الطاقة وانبعاثات الكربون الناتجة عن مراكز البيانات. ومع سعي المؤسسات لمواءمة عملياتها مع أهداف الاستدامة، تزداد الحوسبة السحابية الخضراء جذبًا للاهتمام كحل لتقليل البصمة البيئية للخدمات الرقمية.</a:t>
            </a:r>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272289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AF8DC4-E414-4BBD-83FF-815FC325471E}"/>
              </a:ext>
            </a:extLst>
          </p:cNvPr>
          <p:cNvSpPr txBox="1"/>
          <p:nvPr/>
        </p:nvSpPr>
        <p:spPr>
          <a:xfrm>
            <a:off x="95575" y="1225689"/>
            <a:ext cx="5943101" cy="5262979"/>
          </a:xfrm>
          <a:prstGeom prst="rect">
            <a:avLst/>
          </a:prstGeom>
          <a:noFill/>
        </p:spPr>
        <p:txBody>
          <a:bodyPr wrap="square">
            <a:spAutoFit/>
          </a:bodyPr>
          <a:lstStyle/>
          <a:p>
            <a:pPr algn="ctr"/>
            <a:r>
              <a:rPr lang="en-US" sz="2100" b="1" dirty="0">
                <a:solidFill>
                  <a:srgbClr val="C00000"/>
                </a:solidFill>
                <a:effectLst>
                  <a:outerShdw blurRad="38100" dist="38100" dir="2700000" algn="tl">
                    <a:srgbClr val="000000">
                      <a:alpha val="43137"/>
                    </a:srgbClr>
                  </a:outerShdw>
                </a:effectLst>
              </a:rPr>
              <a:t>Facilitate a green transition across all industries through digital technology and skills development </a:t>
            </a:r>
          </a:p>
          <a:p>
            <a:pPr algn="just"/>
            <a:r>
              <a:rPr lang="en-US" sz="2100" b="1" dirty="0">
                <a:effectLst>
                  <a:outerShdw blurRad="38100" dist="38100" dir="2700000" algn="tl">
                    <a:srgbClr val="000000">
                      <a:alpha val="43137"/>
                    </a:srgbClr>
                  </a:outerShdw>
                </a:effectLst>
              </a:rPr>
              <a:t>Digital technologies and the ICT sector play a key role in supporting climate mitigation and adaptation across industries. These technologies enhance energy efficiency, improve resource management, and optimize infrastructure, contributing to significant reductions in carbon emissions. ICT innovations such as smart grids, IoT, and AI facilitate real-time monitoring of environmental factors, industrial processes, and resource management, enabling efficient and data-driven governance. ICT solutions aid in transitioning to renewable energy, reducing reliance on carbon-intensive systems while promoting a circular economy and sustainable practices​. </a:t>
            </a:r>
          </a:p>
        </p:txBody>
      </p:sp>
      <p:sp>
        <p:nvSpPr>
          <p:cNvPr id="6" name="TextBox 5">
            <a:extLst>
              <a:ext uri="{FF2B5EF4-FFF2-40B4-BE49-F238E27FC236}">
                <a16:creationId xmlns:a16="http://schemas.microsoft.com/office/drawing/2014/main" id="{C9CD514A-6D4A-4707-A21A-06DC56362D5C}"/>
              </a:ext>
            </a:extLst>
          </p:cNvPr>
          <p:cNvSpPr txBox="1"/>
          <p:nvPr/>
        </p:nvSpPr>
        <p:spPr>
          <a:xfrm>
            <a:off x="6038676" y="1225689"/>
            <a:ext cx="6153324" cy="5632311"/>
          </a:xfrm>
          <a:prstGeom prst="rect">
            <a:avLst/>
          </a:prstGeom>
          <a:noFill/>
        </p:spPr>
        <p:txBody>
          <a:bodyPr wrap="square">
            <a:spAutoFit/>
          </a:bodyPr>
          <a:lstStyle/>
          <a:p>
            <a:pPr algn="ctr" rtl="1"/>
            <a:r>
              <a:rPr lang="ar-IQ"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تسهيل التحول الأخضر في جميع القطاعات </a:t>
            </a:r>
          </a:p>
          <a:p>
            <a:pPr algn="ctr" rtl="1"/>
            <a:r>
              <a:rPr lang="ar-IQ"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من خلال التكنولوجيا الرقمية وتطوير المهارات</a:t>
            </a:r>
          </a:p>
          <a:p>
            <a:pPr algn="just"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تلعب التقنيات الرقمية وقطاع الاتصالات وتكنولوجيا المعلومات دوراً رئيسياً في دعم جهود التخفيف من آثار تغير المناخ والتكيف معها في مختلف القطاعات. تعزز هذه التقنيات كفاءة استخدام الطاقة، وتحسن إدارة الموارد، وتعمل على تحسين البنية التحتية، مما يسهم في تقليل الانبعاثات الكربونية بشكل كبير. وتتيح ابتكارات الاتصالات وتكنولوجيا المعلومات مثل الشبكات الذكية وإنترنت الأشياء والذكاء الاصطناعي إمكانية المراقبة الفورية للعوامل البيئية والعمليات الصناعية وإدارة الموارد، مما يمكّن من الحوكمة الفعّالة القائمة على البيانات. وتساعد حلول الاتصالات وتكنولوجيا المعلومات في التحول نحو الطاقة المتجددة، وتقليل الاعتماد على الأنظمة كثيفة الكربون، مع تعزيز الاقتصاد الدائري والممارسات المستدامة.</a:t>
            </a:r>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319C8B35-7FA1-4C94-8D3A-D8764CEA62BC}"/>
              </a:ext>
            </a:extLst>
          </p:cNvPr>
          <p:cNvPicPr>
            <a:picLocks noChangeAspect="1"/>
          </p:cNvPicPr>
          <p:nvPr/>
        </p:nvPicPr>
        <p:blipFill>
          <a:blip r:embed="rId2"/>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16758495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872B1B-9669-4D40-AF47-02BEF688C6CE}"/>
              </a:ext>
            </a:extLst>
          </p:cNvPr>
          <p:cNvPicPr>
            <a:picLocks noChangeAspect="1"/>
          </p:cNvPicPr>
          <p:nvPr/>
        </p:nvPicPr>
        <p:blipFill>
          <a:blip r:embed="rId2"/>
          <a:stretch>
            <a:fillRect/>
          </a:stretch>
        </p:blipFill>
        <p:spPr>
          <a:xfrm>
            <a:off x="5058623" y="4650113"/>
            <a:ext cx="2290825" cy="2280689"/>
          </a:xfrm>
          <a:prstGeom prst="rect">
            <a:avLst/>
          </a:prstGeom>
        </p:spPr>
      </p:pic>
      <p:sp>
        <p:nvSpPr>
          <p:cNvPr id="4" name="TextBox 3">
            <a:extLst>
              <a:ext uri="{FF2B5EF4-FFF2-40B4-BE49-F238E27FC236}">
                <a16:creationId xmlns:a16="http://schemas.microsoft.com/office/drawing/2014/main" id="{0A2A75D2-0C77-40DB-95BE-AE8086264367}"/>
              </a:ext>
            </a:extLst>
          </p:cNvPr>
          <p:cNvSpPr txBox="1"/>
          <p:nvPr/>
        </p:nvSpPr>
        <p:spPr>
          <a:xfrm>
            <a:off x="407081" y="1635474"/>
            <a:ext cx="5094214" cy="4154984"/>
          </a:xfrm>
          <a:prstGeom prst="rect">
            <a:avLst/>
          </a:prstGeom>
          <a:noFill/>
        </p:spPr>
        <p:txBody>
          <a:bodyPr wrap="square">
            <a:spAutoFit/>
          </a:bodyPr>
          <a:lstStyle/>
          <a:p>
            <a:pPr algn="just"/>
            <a:r>
              <a:rPr lang="en-US" sz="2400" b="1" dirty="0">
                <a:effectLst>
                  <a:outerShdw blurRad="38100" dist="38100" dir="2700000" algn="tl">
                    <a:srgbClr val="000000">
                      <a:alpha val="43137"/>
                    </a:srgbClr>
                  </a:outerShdw>
                </a:effectLst>
              </a:rPr>
              <a:t>Reduce ICT Sector GHG emissions through robust accountability and transparent reporting</a:t>
            </a:r>
          </a:p>
          <a:p>
            <a:pPr algn="just"/>
            <a:r>
              <a:rPr lang="en-US" sz="2400" b="1" dirty="0">
                <a:effectLst>
                  <a:outerShdw blurRad="38100" dist="38100" dir="2700000" algn="tl">
                    <a:srgbClr val="000000">
                      <a:alpha val="43137"/>
                    </a:srgbClr>
                  </a:outerShdw>
                </a:effectLst>
              </a:rPr>
              <a:t>The digital sector is a growing source of global GHG emissions with carbon emissions ranging from 1.5% to 4% of global emissions. To reach the goal of limiting global warming to 1.5° C, emissions from the digital sector will need to be reduced by 45% by 2030.</a:t>
            </a:r>
          </a:p>
          <a:p>
            <a:pPr algn="just"/>
            <a:endParaRPr lang="en-US" sz="2400" b="1"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F0556F88-071E-4CD5-BB24-E4922DFB56A6}"/>
              </a:ext>
            </a:extLst>
          </p:cNvPr>
          <p:cNvSpPr txBox="1"/>
          <p:nvPr/>
        </p:nvSpPr>
        <p:spPr>
          <a:xfrm>
            <a:off x="6452191" y="1635474"/>
            <a:ext cx="5464271" cy="3785652"/>
          </a:xfrm>
          <a:prstGeom prst="rect">
            <a:avLst/>
          </a:prstGeom>
          <a:noFill/>
        </p:spPr>
        <p:txBody>
          <a:bodyPr wrap="square">
            <a:spAutoFit/>
          </a:bodyPr>
          <a:lstStyle/>
          <a:p>
            <a:pPr algn="just"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خفض انبعاثات غازات الاحتباس الحراري في قطاع تكنولوجيا المعلومات والاتصالات من خلال تعزيز المساءلة والشفافية في التقارير</a:t>
            </a:r>
          </a:p>
          <a:p>
            <a:pPr algn="just"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يُعد القطاع الرقمي مصدرًا متزايدًا لانبعاثات غازات الاحتباس الحراري عالميًا، حيث تتراوح انبعاثات الكربون فيه بين 1.5% إلى 4% من إجمالي الانبعاثات العالمية. ولتحقيق هدف الحد من ارتفاع درجة حرارة الأرض إلى 1.5 درجة مئوية، يجب خفض انبعاثات القطاع الرقمي بنسبة 45% بحلول عام 2030.</a:t>
            </a:r>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B1894DD1-7271-4EA5-9FB6-4990900DDEBF}"/>
              </a:ext>
            </a:extLst>
          </p:cNvPr>
          <p:cNvPicPr>
            <a:picLocks noChangeAspect="1"/>
          </p:cNvPicPr>
          <p:nvPr/>
        </p:nvPicPr>
        <p:blipFill>
          <a:blip r:embed="rId3"/>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36795268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9180A3-7F12-486B-B13D-402EA2AFE020}"/>
              </a:ext>
            </a:extLst>
          </p:cNvPr>
          <p:cNvSpPr txBox="1"/>
          <p:nvPr/>
        </p:nvSpPr>
        <p:spPr>
          <a:xfrm>
            <a:off x="781031" y="1862496"/>
            <a:ext cx="7865706" cy="1938992"/>
          </a:xfrm>
          <a:prstGeom prst="rect">
            <a:avLst/>
          </a:prstGeom>
          <a:noFill/>
        </p:spPr>
        <p:txBody>
          <a:bodyPr wrap="square">
            <a:spAutoFit/>
          </a:bodyPr>
          <a:lstStyle/>
          <a:p>
            <a:pPr algn="just"/>
            <a:r>
              <a:rPr lang="en-US" sz="2400" b="1" dirty="0">
                <a:solidFill>
                  <a:schemeClr val="accent6">
                    <a:lumMod val="50000"/>
                  </a:schemeClr>
                </a:solidFill>
                <a:effectLst>
                  <a:outerShdw blurRad="38100" dist="38100" dir="2700000" algn="tl">
                    <a:srgbClr val="000000">
                      <a:alpha val="43137"/>
                    </a:srgbClr>
                  </a:outerShdw>
                </a:effectLst>
              </a:rPr>
              <a:t>Foster Circular Economy</a:t>
            </a:r>
          </a:p>
          <a:p>
            <a:pPr algn="just"/>
            <a:r>
              <a:rPr lang="en-US" sz="2400" b="1" dirty="0">
                <a:effectLst>
                  <a:outerShdw blurRad="38100" dist="38100" dir="2700000" algn="tl">
                    <a:srgbClr val="000000">
                      <a:alpha val="43137"/>
                    </a:srgbClr>
                  </a:outerShdw>
                </a:effectLst>
              </a:rPr>
              <a:t>E-waste is one of the fastest-growing environmental challenges globally, and if current rates continue, 82 billion kg of e-waste will be generated in 2030 according to the Global E-Waste Monitor 2024.</a:t>
            </a:r>
          </a:p>
        </p:txBody>
      </p:sp>
      <p:pic>
        <p:nvPicPr>
          <p:cNvPr id="5" name="Picture 4">
            <a:extLst>
              <a:ext uri="{FF2B5EF4-FFF2-40B4-BE49-F238E27FC236}">
                <a16:creationId xmlns:a16="http://schemas.microsoft.com/office/drawing/2014/main" id="{89941F58-0A52-4CE6-87D6-57AE7257C834}"/>
              </a:ext>
            </a:extLst>
          </p:cNvPr>
          <p:cNvPicPr>
            <a:picLocks noChangeAspect="1"/>
          </p:cNvPicPr>
          <p:nvPr/>
        </p:nvPicPr>
        <p:blipFill>
          <a:blip r:embed="rId2"/>
          <a:stretch>
            <a:fillRect/>
          </a:stretch>
        </p:blipFill>
        <p:spPr>
          <a:xfrm>
            <a:off x="8789200" y="2285361"/>
            <a:ext cx="3254475" cy="3240075"/>
          </a:xfrm>
          <a:prstGeom prst="rect">
            <a:avLst/>
          </a:prstGeom>
        </p:spPr>
      </p:pic>
      <p:sp>
        <p:nvSpPr>
          <p:cNvPr id="7" name="TextBox 6">
            <a:extLst>
              <a:ext uri="{FF2B5EF4-FFF2-40B4-BE49-F238E27FC236}">
                <a16:creationId xmlns:a16="http://schemas.microsoft.com/office/drawing/2014/main" id="{54A7A587-DEFA-41DB-982E-C4D8131919FE}"/>
              </a:ext>
            </a:extLst>
          </p:cNvPr>
          <p:cNvSpPr txBox="1"/>
          <p:nvPr/>
        </p:nvSpPr>
        <p:spPr>
          <a:xfrm>
            <a:off x="466530" y="3801488"/>
            <a:ext cx="8180207" cy="1938992"/>
          </a:xfrm>
          <a:prstGeom prst="rect">
            <a:avLst/>
          </a:prstGeom>
          <a:noFill/>
        </p:spPr>
        <p:txBody>
          <a:bodyPr wrap="square">
            <a:spAutoFit/>
          </a:bodyPr>
          <a:lstStyle/>
          <a:p>
            <a:pPr algn="r" rtl="1"/>
            <a:r>
              <a:rPr lang="ar-IQ" sz="24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تعزيز الاقتصاد الدائري</a:t>
            </a:r>
          </a:p>
          <a:p>
            <a:pPr algn="r"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يُعَدُّ النفايات الإلكترونية من أسرع التحديات البيئية نمواً على مستوى العالم، وإذا استمرت المعدلات الحالية، سيتم توليد 82 مليار كيلوجرام من النفايات الإلكترونية بحلول عام 2030، وفقاً لتقرير الرصد العالمي للنفايات الإلكترونية 2024.</a:t>
            </a:r>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C53535E4-D3F5-4E1F-B684-8018AA71ADEA}"/>
              </a:ext>
            </a:extLst>
          </p:cNvPr>
          <p:cNvPicPr>
            <a:picLocks noChangeAspect="1"/>
          </p:cNvPicPr>
          <p:nvPr/>
        </p:nvPicPr>
        <p:blipFill>
          <a:blip r:embed="rId3"/>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37283369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05187F-62DB-4176-BF76-301719B19B1C}"/>
              </a:ext>
            </a:extLst>
          </p:cNvPr>
          <p:cNvPicPr>
            <a:picLocks noChangeAspect="1"/>
          </p:cNvPicPr>
          <p:nvPr/>
        </p:nvPicPr>
        <p:blipFill>
          <a:blip r:embed="rId2"/>
          <a:stretch>
            <a:fillRect/>
          </a:stretch>
        </p:blipFill>
        <p:spPr>
          <a:xfrm>
            <a:off x="7875037" y="1640453"/>
            <a:ext cx="4328788" cy="4309634"/>
          </a:xfrm>
          <a:prstGeom prst="rect">
            <a:avLst/>
          </a:prstGeom>
        </p:spPr>
      </p:pic>
      <p:sp>
        <p:nvSpPr>
          <p:cNvPr id="7" name="TextBox 6">
            <a:extLst>
              <a:ext uri="{FF2B5EF4-FFF2-40B4-BE49-F238E27FC236}">
                <a16:creationId xmlns:a16="http://schemas.microsoft.com/office/drawing/2014/main" id="{28AAAC78-C81C-4D32-8C93-6379205D228D}"/>
              </a:ext>
            </a:extLst>
          </p:cNvPr>
          <p:cNvSpPr txBox="1"/>
          <p:nvPr/>
        </p:nvSpPr>
        <p:spPr>
          <a:xfrm>
            <a:off x="427702" y="4000017"/>
            <a:ext cx="7870251" cy="2677656"/>
          </a:xfrm>
          <a:prstGeom prst="rect">
            <a:avLst/>
          </a:prstGeom>
          <a:noFill/>
        </p:spPr>
        <p:txBody>
          <a:bodyPr wrap="square">
            <a:spAutoFit/>
          </a:bodyPr>
          <a:lstStyle/>
          <a:p>
            <a:pPr algn="ctr" rtl="1"/>
            <a:r>
              <a:rPr lang="ar-IQ"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الاستفادة من أنظمة الاتصالات الطارئة </a:t>
            </a:r>
          </a:p>
          <a:p>
            <a:pPr algn="ctr" rtl="1"/>
            <a:r>
              <a:rPr lang="ar-IQ"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لضمان إيصال التنبيهات المنقذة للحياة أثناء الكوارث</a:t>
            </a:r>
          </a:p>
          <a:p>
            <a:pPr algn="just"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مع تصاعد التهديدات المناخية، تؤدي الأنظمة الرقمية دوراً محورياً في إيصال التنبيهات المنقذة للحياة إلى المجتمعات الأكثر عرضة للخطر. وعلى الرغم من الاعتماد على هذه الأنظمة، فإن نصف الدول فقط تمتلك أنظمة إنذار مبكر متعددة المخاطر بشكل كافٍ، وعدد أقل منها لديه أطر تنظيمية تربط بين الإنذارات المبكرة وخطط الطوارئ.</a:t>
            </a:r>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8CE4A13-FFD1-4B25-A66C-AEE7F0762DAA}"/>
              </a:ext>
            </a:extLst>
          </p:cNvPr>
          <p:cNvSpPr txBox="1"/>
          <p:nvPr/>
        </p:nvSpPr>
        <p:spPr>
          <a:xfrm>
            <a:off x="427702" y="1296741"/>
            <a:ext cx="8081816" cy="3046988"/>
          </a:xfrm>
          <a:prstGeom prst="rect">
            <a:avLst/>
          </a:prstGeom>
          <a:noFill/>
        </p:spPr>
        <p:txBody>
          <a:bodyPr wrap="square">
            <a:spAutoFit/>
          </a:bodyPr>
          <a:lstStyle/>
          <a:p>
            <a:pPr algn="ctr"/>
            <a:r>
              <a:rPr lang="en-US" sz="2400" b="1" dirty="0">
                <a:solidFill>
                  <a:srgbClr val="C00000"/>
                </a:solidFill>
              </a:rPr>
              <a:t>Leverage Emergency Telecommunication Systems </a:t>
            </a:r>
            <a:endParaRPr lang="ar-IQ" sz="2400" b="1" dirty="0">
              <a:solidFill>
                <a:srgbClr val="C00000"/>
              </a:solidFill>
            </a:endParaRPr>
          </a:p>
          <a:p>
            <a:pPr algn="ctr"/>
            <a:r>
              <a:rPr lang="en-US" sz="2400" b="1" dirty="0">
                <a:solidFill>
                  <a:srgbClr val="C00000"/>
                </a:solidFill>
              </a:rPr>
              <a:t>to Ensure Life-saving Disaster Alerts</a:t>
            </a:r>
          </a:p>
          <a:p>
            <a:r>
              <a:rPr lang="en-US" sz="2400" b="1" dirty="0"/>
              <a:t>As climate threats escalate, digital systems play a crucial role in delivering life-saving alerts to vulnerable communities. Despite this reliance, only half of countries have sufficient multi-hazard early warning systems, and even fewer have regulatory frameworks linking early warnings to emergency plans.</a:t>
            </a:r>
          </a:p>
        </p:txBody>
      </p:sp>
      <p:pic>
        <p:nvPicPr>
          <p:cNvPr id="6" name="Picture 5">
            <a:extLst>
              <a:ext uri="{FF2B5EF4-FFF2-40B4-BE49-F238E27FC236}">
                <a16:creationId xmlns:a16="http://schemas.microsoft.com/office/drawing/2014/main" id="{22836ACD-4410-4FAD-AA70-028D78B012F7}"/>
              </a:ext>
            </a:extLst>
          </p:cNvPr>
          <p:cNvPicPr>
            <a:picLocks noChangeAspect="1"/>
          </p:cNvPicPr>
          <p:nvPr/>
        </p:nvPicPr>
        <p:blipFill>
          <a:blip r:embed="rId3"/>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24013452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26B546-6B71-477E-9EB0-415C584A5412}"/>
              </a:ext>
            </a:extLst>
          </p:cNvPr>
          <p:cNvPicPr>
            <a:picLocks noChangeAspect="1"/>
          </p:cNvPicPr>
          <p:nvPr/>
        </p:nvPicPr>
        <p:blipFill>
          <a:blip r:embed="rId2"/>
          <a:stretch>
            <a:fillRect/>
          </a:stretch>
        </p:blipFill>
        <p:spPr>
          <a:xfrm>
            <a:off x="7912443" y="1523130"/>
            <a:ext cx="4279557" cy="4260621"/>
          </a:xfrm>
          <a:prstGeom prst="rect">
            <a:avLst/>
          </a:prstGeom>
        </p:spPr>
      </p:pic>
      <p:sp>
        <p:nvSpPr>
          <p:cNvPr id="7" name="TextBox 6">
            <a:extLst>
              <a:ext uri="{FF2B5EF4-FFF2-40B4-BE49-F238E27FC236}">
                <a16:creationId xmlns:a16="http://schemas.microsoft.com/office/drawing/2014/main" id="{BDEC962E-C75A-4CFD-BB17-0F5AF33DBAC0}"/>
              </a:ext>
            </a:extLst>
          </p:cNvPr>
          <p:cNvSpPr txBox="1"/>
          <p:nvPr/>
        </p:nvSpPr>
        <p:spPr>
          <a:xfrm>
            <a:off x="310998" y="4200786"/>
            <a:ext cx="7997251" cy="1938992"/>
          </a:xfrm>
          <a:prstGeom prst="rect">
            <a:avLst/>
          </a:prstGeom>
          <a:noFill/>
        </p:spPr>
        <p:txBody>
          <a:bodyPr wrap="square">
            <a:spAutoFit/>
          </a:bodyPr>
          <a:lstStyle/>
          <a:p>
            <a:pPr algn="just"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تعزيز حلول المناخ من خلال البيانات البيئية المفتوحة والتقنيات الحديثة</a:t>
            </a:r>
          </a:p>
          <a:p>
            <a:pPr algn="just"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تمتلك صناعة الاتصالات بنية تحتية حيوية لمراقبة الأحداث المناخية البطيئة والتنبؤ بها، بالإضافة إلى الكوارث المناخية المفاجئة. يمكن للبيانات المفتوحة والمجانية والقابلة للتشغيل البيني أن تثري بشكل كبير الأبحاث المناخية طويلة الأمد.</a:t>
            </a:r>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10C8971-C112-4F47-B7AA-CFD6BAF9C7B9}"/>
              </a:ext>
            </a:extLst>
          </p:cNvPr>
          <p:cNvSpPr txBox="1"/>
          <p:nvPr/>
        </p:nvSpPr>
        <p:spPr>
          <a:xfrm>
            <a:off x="310998" y="1544031"/>
            <a:ext cx="7997251" cy="2677656"/>
          </a:xfrm>
          <a:prstGeom prst="rect">
            <a:avLst/>
          </a:prstGeom>
          <a:noFill/>
        </p:spPr>
        <p:txBody>
          <a:bodyPr wrap="square">
            <a:spAutoFit/>
          </a:bodyPr>
          <a:lstStyle/>
          <a:p>
            <a:r>
              <a:rPr lang="en-US" sz="2400" b="1" dirty="0">
                <a:effectLst>
                  <a:outerShdw blurRad="38100" dist="38100" dir="2700000" algn="tl">
                    <a:srgbClr val="000000">
                      <a:alpha val="43137"/>
                    </a:srgbClr>
                  </a:outerShdw>
                </a:effectLst>
              </a:rPr>
              <a:t>Advance climate solutions through open environmental data and technologies</a:t>
            </a:r>
          </a:p>
          <a:p>
            <a:pPr algn="just"/>
            <a:r>
              <a:rPr lang="en-US" sz="2400" b="1" dirty="0">
                <a:effectLst>
                  <a:outerShdw blurRad="38100" dist="38100" dir="2700000" algn="tl">
                    <a:srgbClr val="000000">
                      <a:alpha val="43137"/>
                    </a:srgbClr>
                  </a:outerShdw>
                </a:effectLst>
              </a:rPr>
              <a:t>The telecommunications industry possess critical infrastructure for monitoring and predicting slow-onset climate events and catastrophic events. Open, free, and interoperable data can greatly enrich long-term climate research.</a:t>
            </a:r>
          </a:p>
        </p:txBody>
      </p:sp>
      <p:pic>
        <p:nvPicPr>
          <p:cNvPr id="6" name="Picture 5">
            <a:extLst>
              <a:ext uri="{FF2B5EF4-FFF2-40B4-BE49-F238E27FC236}">
                <a16:creationId xmlns:a16="http://schemas.microsoft.com/office/drawing/2014/main" id="{9110EE14-9AD6-451A-A909-E5568B62371B}"/>
              </a:ext>
            </a:extLst>
          </p:cNvPr>
          <p:cNvPicPr>
            <a:picLocks noChangeAspect="1"/>
          </p:cNvPicPr>
          <p:nvPr/>
        </p:nvPicPr>
        <p:blipFill>
          <a:blip r:embed="rId3"/>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38496180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7BBA6-3637-472D-BFF3-9C6C456CD41B}"/>
              </a:ext>
            </a:extLst>
          </p:cNvPr>
          <p:cNvPicPr>
            <a:picLocks noChangeAspect="1"/>
          </p:cNvPicPr>
          <p:nvPr/>
        </p:nvPicPr>
        <p:blipFill>
          <a:blip r:embed="rId2"/>
          <a:stretch>
            <a:fillRect/>
          </a:stretch>
        </p:blipFill>
        <p:spPr>
          <a:xfrm>
            <a:off x="8780445" y="1730770"/>
            <a:ext cx="3411555" cy="3396460"/>
          </a:xfrm>
          <a:prstGeom prst="rect">
            <a:avLst/>
          </a:prstGeom>
        </p:spPr>
      </p:pic>
      <p:sp>
        <p:nvSpPr>
          <p:cNvPr id="7" name="TextBox 6">
            <a:extLst>
              <a:ext uri="{FF2B5EF4-FFF2-40B4-BE49-F238E27FC236}">
                <a16:creationId xmlns:a16="http://schemas.microsoft.com/office/drawing/2014/main" id="{93481951-3494-488F-885C-48987BFC43C1}"/>
              </a:ext>
            </a:extLst>
          </p:cNvPr>
          <p:cNvSpPr txBox="1"/>
          <p:nvPr/>
        </p:nvSpPr>
        <p:spPr>
          <a:xfrm>
            <a:off x="539034" y="4076793"/>
            <a:ext cx="8437015" cy="2308324"/>
          </a:xfrm>
          <a:prstGeom prst="rect">
            <a:avLst/>
          </a:prstGeom>
          <a:noFill/>
        </p:spPr>
        <p:txBody>
          <a:bodyPr wrap="square">
            <a:spAutoFit/>
          </a:bodyPr>
          <a:lstStyle/>
          <a:p>
            <a:pPr algn="ctr" rtl="1"/>
            <a:r>
              <a:rPr lang="ar-IQ"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تسهيل التحول الأخضر في جميع الصناعات </a:t>
            </a:r>
          </a:p>
          <a:p>
            <a:pPr algn="ctr" rtl="1"/>
            <a:r>
              <a:rPr lang="ar-IQ"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من خلال التكنولوجيا الرقمية وتطوير المهارات</a:t>
            </a:r>
          </a:p>
          <a:p>
            <a:pPr algn="just" rtl="1"/>
            <a:r>
              <a:rPr lang="ar-IQ"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تلعب التقنيات الرقمية وقطاع الاتصالات وتكنولوجيا المعلومات دوراً رئيسياً في دعم جهود التخفيف من تغير المناخ والتكيف معه في مختلف الصناعات. تعزز هذه التقنيات كفاءة استخدام الطاقة، وتحسن إدارة الموارد، وتعمل على تحسين البنية التحتية، مما يساهم في تقليل الانبعاثات الكربونية بشكل كبير.</a:t>
            </a:r>
            <a:endParaRPr lang="en-US"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926AB02-B33F-484C-A4C7-C89F0F63B6D0}"/>
              </a:ext>
            </a:extLst>
          </p:cNvPr>
          <p:cNvSpPr txBox="1"/>
          <p:nvPr/>
        </p:nvSpPr>
        <p:spPr>
          <a:xfrm>
            <a:off x="610299" y="1399137"/>
            <a:ext cx="8365750" cy="2677656"/>
          </a:xfrm>
          <a:prstGeom prst="rect">
            <a:avLst/>
          </a:prstGeom>
          <a:noFill/>
        </p:spPr>
        <p:txBody>
          <a:bodyPr wrap="square">
            <a:spAutoFit/>
          </a:bodyPr>
          <a:lstStyle/>
          <a:p>
            <a:pPr algn="ctr"/>
            <a:r>
              <a:rPr lang="en-US" sz="2400" b="1" dirty="0">
                <a:solidFill>
                  <a:srgbClr val="C00000"/>
                </a:solidFill>
                <a:effectLst>
                  <a:outerShdw blurRad="38100" dist="38100" dir="2700000" algn="tl">
                    <a:srgbClr val="000000">
                      <a:alpha val="43137"/>
                    </a:srgbClr>
                  </a:outerShdw>
                </a:effectLst>
              </a:rPr>
              <a:t>Facilitate a Green Transition Across All Industries</a:t>
            </a:r>
            <a:endParaRPr lang="ar-IQ" sz="2400" b="1" dirty="0">
              <a:solidFill>
                <a:srgbClr val="C00000"/>
              </a:solidFill>
              <a:effectLst>
                <a:outerShdw blurRad="38100" dist="38100" dir="2700000" algn="tl">
                  <a:srgbClr val="000000">
                    <a:alpha val="43137"/>
                  </a:srgbClr>
                </a:outerShdw>
              </a:effectLst>
            </a:endParaRPr>
          </a:p>
          <a:p>
            <a:pPr algn="ctr"/>
            <a:r>
              <a:rPr lang="en-US" sz="2400" b="1" dirty="0">
                <a:solidFill>
                  <a:srgbClr val="C00000"/>
                </a:solidFill>
                <a:effectLst>
                  <a:outerShdw blurRad="38100" dist="38100" dir="2700000" algn="tl">
                    <a:srgbClr val="000000">
                      <a:alpha val="43137"/>
                    </a:srgbClr>
                  </a:outerShdw>
                </a:effectLst>
              </a:rPr>
              <a:t> Through Digital Technology and Skills Development</a:t>
            </a:r>
          </a:p>
          <a:p>
            <a:pPr algn="just"/>
            <a:r>
              <a:rPr lang="en-US" sz="2400" b="1" dirty="0">
                <a:effectLst>
                  <a:outerShdw blurRad="38100" dist="38100" dir="2700000" algn="tl">
                    <a:srgbClr val="000000">
                      <a:alpha val="43137"/>
                    </a:srgbClr>
                  </a:outerShdw>
                </a:effectLst>
              </a:rPr>
              <a:t>Digital technologies and the ICT sector play a key role in supporting climate mitigation and adaptation across industries. These technologies enhance energy efficiency, improve resource management, and optimize infrastructure, contributing to significant reductions in carbon emissions.</a:t>
            </a:r>
          </a:p>
        </p:txBody>
      </p:sp>
      <p:pic>
        <p:nvPicPr>
          <p:cNvPr id="6" name="Picture 5">
            <a:extLst>
              <a:ext uri="{FF2B5EF4-FFF2-40B4-BE49-F238E27FC236}">
                <a16:creationId xmlns:a16="http://schemas.microsoft.com/office/drawing/2014/main" id="{151A6148-DDAE-4655-B14F-C9EC1F068CC7}"/>
              </a:ext>
            </a:extLst>
          </p:cNvPr>
          <p:cNvPicPr>
            <a:picLocks noChangeAspect="1"/>
          </p:cNvPicPr>
          <p:nvPr/>
        </p:nvPicPr>
        <p:blipFill>
          <a:blip r:embed="rId3"/>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7266753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2DD943-3D1F-4A96-B6AE-6FA65FB2E69D}"/>
              </a:ext>
            </a:extLst>
          </p:cNvPr>
          <p:cNvSpPr txBox="1"/>
          <p:nvPr/>
        </p:nvSpPr>
        <p:spPr>
          <a:xfrm>
            <a:off x="2211355" y="1614506"/>
            <a:ext cx="8201608" cy="584775"/>
          </a:xfrm>
          <a:prstGeom prst="rect">
            <a:avLst/>
          </a:prstGeom>
          <a:noFill/>
        </p:spPr>
        <p:txBody>
          <a:bodyPr wrap="square" rtlCol="0">
            <a:spAutoFit/>
          </a:bodyPr>
          <a:lstStyle/>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اعداد المناهج الرقمية </a:t>
            </a: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A6282B0-348D-4C91-A66F-D4CC6929252F}"/>
              </a:ext>
            </a:extLst>
          </p:cNvPr>
          <p:cNvPicPr>
            <a:picLocks noChangeAspect="1"/>
          </p:cNvPicPr>
          <p:nvPr/>
        </p:nvPicPr>
        <p:blipFill>
          <a:blip r:embed="rId2"/>
          <a:stretch>
            <a:fillRect/>
          </a:stretch>
        </p:blipFill>
        <p:spPr>
          <a:xfrm>
            <a:off x="65314" y="91548"/>
            <a:ext cx="12045821" cy="1173428"/>
          </a:xfrm>
          <a:prstGeom prst="rect">
            <a:avLst/>
          </a:prstGeom>
          <a:ln w="28575">
            <a:solidFill>
              <a:schemeClr val="accent1"/>
            </a:solidFill>
          </a:ln>
        </p:spPr>
      </p:pic>
      <p:pic>
        <p:nvPicPr>
          <p:cNvPr id="2" name="Picture 1">
            <a:extLst>
              <a:ext uri="{FF2B5EF4-FFF2-40B4-BE49-F238E27FC236}">
                <a16:creationId xmlns:a16="http://schemas.microsoft.com/office/drawing/2014/main" id="{43EBC97E-FCBE-46AB-BAA7-B21E3F998B51}"/>
              </a:ext>
            </a:extLst>
          </p:cNvPr>
          <p:cNvPicPr>
            <a:picLocks noChangeAspect="1"/>
          </p:cNvPicPr>
          <p:nvPr/>
        </p:nvPicPr>
        <p:blipFill>
          <a:blip r:embed="rId3"/>
          <a:stretch>
            <a:fillRect/>
          </a:stretch>
        </p:blipFill>
        <p:spPr>
          <a:xfrm>
            <a:off x="2713069" y="2334208"/>
            <a:ext cx="7198179" cy="4113245"/>
          </a:xfrm>
          <a:prstGeom prst="rect">
            <a:avLst/>
          </a:prstGeom>
        </p:spPr>
      </p:pic>
    </p:spTree>
    <p:extLst>
      <p:ext uri="{BB962C8B-B14F-4D97-AF65-F5344CB8AC3E}">
        <p14:creationId xmlns:p14="http://schemas.microsoft.com/office/powerpoint/2010/main" val="4693407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248E56-3807-4FF9-A9E2-390DA6B65B25}"/>
              </a:ext>
            </a:extLst>
          </p:cNvPr>
          <p:cNvSpPr txBox="1"/>
          <p:nvPr/>
        </p:nvSpPr>
        <p:spPr>
          <a:xfrm>
            <a:off x="2181809" y="1398214"/>
            <a:ext cx="8201608" cy="2062103"/>
          </a:xfrm>
          <a:prstGeom prst="rect">
            <a:avLst/>
          </a:prstGeom>
          <a:noFill/>
        </p:spPr>
        <p:txBody>
          <a:bodyPr wrap="square" rtlCol="0">
            <a:spAutoFit/>
          </a:bodyPr>
          <a:lstStyle/>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انترنت الاشياء وحلوله الذكية</a:t>
            </a: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7DC3B98-64A8-445C-82EF-1FDBC230EE18}"/>
              </a:ext>
            </a:extLst>
          </p:cNvPr>
          <p:cNvPicPr>
            <a:picLocks noChangeAspect="1"/>
          </p:cNvPicPr>
          <p:nvPr/>
        </p:nvPicPr>
        <p:blipFill>
          <a:blip r:embed="rId2"/>
          <a:stretch>
            <a:fillRect/>
          </a:stretch>
        </p:blipFill>
        <p:spPr>
          <a:xfrm>
            <a:off x="65314" y="91548"/>
            <a:ext cx="12045821" cy="1173428"/>
          </a:xfrm>
          <a:prstGeom prst="rect">
            <a:avLst/>
          </a:prstGeom>
          <a:ln w="28575">
            <a:solidFill>
              <a:schemeClr val="accent1"/>
            </a:solidFill>
          </a:ln>
        </p:spPr>
      </p:pic>
      <p:pic>
        <p:nvPicPr>
          <p:cNvPr id="2" name="Picture 1">
            <a:extLst>
              <a:ext uri="{FF2B5EF4-FFF2-40B4-BE49-F238E27FC236}">
                <a16:creationId xmlns:a16="http://schemas.microsoft.com/office/drawing/2014/main" id="{7201CF4F-460A-4AB6-A39E-121265EAF794}"/>
              </a:ext>
            </a:extLst>
          </p:cNvPr>
          <p:cNvPicPr>
            <a:picLocks noChangeAspect="1"/>
          </p:cNvPicPr>
          <p:nvPr/>
        </p:nvPicPr>
        <p:blipFill>
          <a:blip r:embed="rId3"/>
          <a:stretch>
            <a:fillRect/>
          </a:stretch>
        </p:blipFill>
        <p:spPr>
          <a:xfrm>
            <a:off x="2985795" y="2061793"/>
            <a:ext cx="6884436" cy="4586755"/>
          </a:xfrm>
          <a:prstGeom prst="rect">
            <a:avLst/>
          </a:prstGeom>
        </p:spPr>
      </p:pic>
    </p:spTree>
    <p:extLst>
      <p:ext uri="{BB962C8B-B14F-4D97-AF65-F5344CB8AC3E}">
        <p14:creationId xmlns:p14="http://schemas.microsoft.com/office/powerpoint/2010/main" val="1677741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547A0-5854-80FF-45F4-017211DA2F35}"/>
              </a:ext>
            </a:extLst>
          </p:cNvPr>
          <p:cNvPicPr>
            <a:picLocks noChangeAspect="1"/>
          </p:cNvPicPr>
          <p:nvPr/>
        </p:nvPicPr>
        <p:blipFill>
          <a:blip r:embed="rId2"/>
          <a:stretch>
            <a:fillRect/>
          </a:stretch>
        </p:blipFill>
        <p:spPr>
          <a:xfrm>
            <a:off x="63236" y="0"/>
            <a:ext cx="12051003" cy="6858000"/>
          </a:xfrm>
          <a:prstGeom prst="rect">
            <a:avLst/>
          </a:prstGeom>
        </p:spPr>
      </p:pic>
      <p:sp>
        <p:nvSpPr>
          <p:cNvPr id="7" name="TextBox 6">
            <a:extLst>
              <a:ext uri="{FF2B5EF4-FFF2-40B4-BE49-F238E27FC236}">
                <a16:creationId xmlns:a16="http://schemas.microsoft.com/office/drawing/2014/main" id="{A5AA0BA7-7CC6-CF0F-468C-6FFAC67B2811}"/>
              </a:ext>
            </a:extLst>
          </p:cNvPr>
          <p:cNvSpPr txBox="1"/>
          <p:nvPr/>
        </p:nvSpPr>
        <p:spPr>
          <a:xfrm>
            <a:off x="720673" y="1716376"/>
            <a:ext cx="11000509" cy="4682820"/>
          </a:xfrm>
          <a:prstGeom prst="rect">
            <a:avLst/>
          </a:prstGeom>
          <a:noFill/>
        </p:spPr>
        <p:txBody>
          <a:bodyPr wrap="square">
            <a:spAutoFit/>
          </a:bodyPr>
          <a:lstStyle/>
          <a:p>
            <a:pPr marL="0" marR="0" algn="ctr" rtl="1">
              <a:lnSpc>
                <a:spcPct val="115000"/>
              </a:lnSpc>
              <a:spcBef>
                <a:spcPts val="0"/>
              </a:spcBef>
              <a:spcAft>
                <a:spcPts val="1000"/>
              </a:spcAft>
            </a:pPr>
            <a:r>
              <a:rPr lang="ar-IQ" sz="4000" b="1" kern="100" dirty="0">
                <a:ln w="9525">
                  <a:solidFill>
                    <a:schemeClr val="accent4">
                      <a:lumMod val="20000"/>
                      <a:lumOff val="80000"/>
                    </a:schemeClr>
                  </a:solidFill>
                  <a:prstDash val="solid"/>
                </a:ln>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Calibri" panose="020F0502020204030204" pitchFamily="34" charset="0"/>
              </a:rPr>
              <a:t>الزيادات في اعداد المتعلمين مستمرة بسبب النمو السكاني</a:t>
            </a:r>
          </a:p>
          <a:p>
            <a:pPr marL="0" marR="0" algn="ctr" rtl="1">
              <a:lnSpc>
                <a:spcPct val="115000"/>
              </a:lnSpc>
              <a:spcBef>
                <a:spcPts val="0"/>
              </a:spcBef>
              <a:spcAft>
                <a:spcPts val="1000"/>
              </a:spcAft>
            </a:pPr>
            <a:r>
              <a:rPr lang="ar-IQ" sz="4000" b="1" kern="100" dirty="0">
                <a:ln w="9525">
                  <a:solidFill>
                    <a:schemeClr val="accent4">
                      <a:lumMod val="20000"/>
                      <a:lumOff val="80000"/>
                    </a:schemeClr>
                  </a:solidFill>
                  <a:prstDash val="solid"/>
                </a:ln>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Calibri" panose="020F0502020204030204" pitchFamily="34" charset="0"/>
              </a:rPr>
              <a:t> في العراق وهو ما يشكل تحدي كبير جدا</a:t>
            </a:r>
          </a:p>
          <a:p>
            <a:pPr marL="0" marR="0" algn="ctr" rtl="1">
              <a:lnSpc>
                <a:spcPct val="115000"/>
              </a:lnSpc>
              <a:spcBef>
                <a:spcPts val="0"/>
              </a:spcBef>
              <a:spcAft>
                <a:spcPts val="1000"/>
              </a:spcAft>
            </a:pPr>
            <a:r>
              <a:rPr lang="ar-IQ" sz="4000" b="1" kern="100" dirty="0">
                <a:ln w="9525">
                  <a:solidFill>
                    <a:schemeClr val="accent4">
                      <a:lumMod val="20000"/>
                      <a:lumOff val="80000"/>
                    </a:schemeClr>
                  </a:solidFill>
                  <a:prstDash val="solid"/>
                </a:ln>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Calibri" panose="020F0502020204030204" pitchFamily="34" charset="0"/>
              </a:rPr>
              <a:t>وانشاء الجامعات التقليدية يحتاج الى سنوات طويلة جدا واجراءات معقدة ومتعددة</a:t>
            </a:r>
            <a:endParaRPr lang="ar-IQ" sz="4000" b="1" kern="100" dirty="0">
              <a:ln w="9525">
                <a:solidFill>
                  <a:srgbClr val="C00000"/>
                </a:solidFill>
                <a:prstDash val="solid"/>
              </a:ln>
              <a:solidFill>
                <a:srgbClr val="FF0000"/>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Calibri" panose="020F0502020204030204" pitchFamily="34" charset="0"/>
            </a:endParaRPr>
          </a:p>
          <a:p>
            <a:pPr marL="0" marR="0" algn="ctr" rtl="1">
              <a:lnSpc>
                <a:spcPct val="115000"/>
              </a:lnSpc>
              <a:spcBef>
                <a:spcPts val="0"/>
              </a:spcBef>
              <a:spcAft>
                <a:spcPts val="1000"/>
              </a:spcAft>
            </a:pPr>
            <a:r>
              <a:rPr lang="ar-IQ" sz="4000" b="1" kern="100" dirty="0">
                <a:ln w="9525">
                  <a:solidFill>
                    <a:srgbClr val="C00000"/>
                  </a:solidFill>
                  <a:prstDash val="solid"/>
                </a:ln>
                <a:solidFill>
                  <a:srgbClr val="FF0000"/>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Calibri" panose="020F0502020204030204" pitchFamily="34" charset="0"/>
              </a:rPr>
              <a:t>والحل الوحيد المتوافر الان هو الحلول والجامعات الرقمية والتعلم الرقمي المدمج المدعم بالذكاء الاصطناعي التوليدي الان</a:t>
            </a:r>
            <a:endParaRPr lang="en-US" sz="4000" b="1" kern="100" dirty="0">
              <a:ln w="9525">
                <a:solidFill>
                  <a:srgbClr val="C00000"/>
                </a:solidFill>
                <a:prstDash val="solid"/>
              </a:ln>
              <a:solidFill>
                <a:srgbClr val="FF0000"/>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A336714D-A1F0-44B9-8C12-2DC6ED5499C4}"/>
              </a:ext>
            </a:extLst>
          </p:cNvPr>
          <p:cNvPicPr>
            <a:picLocks noChangeAspect="1"/>
          </p:cNvPicPr>
          <p:nvPr/>
        </p:nvPicPr>
        <p:blipFill>
          <a:blip r:embed="rId3"/>
          <a:stretch>
            <a:fillRect/>
          </a:stretch>
        </p:blipFill>
        <p:spPr>
          <a:xfrm>
            <a:off x="327616" y="2759869"/>
            <a:ext cx="1893651" cy="533309"/>
          </a:xfrm>
          <a:prstGeom prst="rect">
            <a:avLst/>
          </a:prstGeom>
        </p:spPr>
      </p:pic>
      <p:pic>
        <p:nvPicPr>
          <p:cNvPr id="10" name="Picture 9">
            <a:extLst>
              <a:ext uri="{FF2B5EF4-FFF2-40B4-BE49-F238E27FC236}">
                <a16:creationId xmlns:a16="http://schemas.microsoft.com/office/drawing/2014/main" id="{04112403-C0BF-4665-9B7F-4A108614FA75}"/>
              </a:ext>
            </a:extLst>
          </p:cNvPr>
          <p:cNvPicPr>
            <a:picLocks noChangeAspect="1"/>
          </p:cNvPicPr>
          <p:nvPr/>
        </p:nvPicPr>
        <p:blipFill>
          <a:blip r:embed="rId4"/>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41738635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7DD440-A72E-42F7-AF9B-41053C5A11E1}"/>
              </a:ext>
            </a:extLst>
          </p:cNvPr>
          <p:cNvPicPr>
            <a:picLocks noChangeAspect="1"/>
          </p:cNvPicPr>
          <p:nvPr/>
        </p:nvPicPr>
        <p:blipFill>
          <a:blip r:embed="rId2"/>
          <a:stretch>
            <a:fillRect/>
          </a:stretch>
        </p:blipFill>
        <p:spPr>
          <a:xfrm>
            <a:off x="65314" y="91548"/>
            <a:ext cx="12045821" cy="1173428"/>
          </a:xfrm>
          <a:prstGeom prst="rect">
            <a:avLst/>
          </a:prstGeom>
          <a:ln w="28575">
            <a:solidFill>
              <a:schemeClr val="accent1"/>
            </a:solidFill>
          </a:ln>
        </p:spPr>
      </p:pic>
      <p:sp>
        <p:nvSpPr>
          <p:cNvPr id="4" name="TextBox 3">
            <a:extLst>
              <a:ext uri="{FF2B5EF4-FFF2-40B4-BE49-F238E27FC236}">
                <a16:creationId xmlns:a16="http://schemas.microsoft.com/office/drawing/2014/main" id="{60A4DA9F-2C37-4866-952E-B42AD5773999}"/>
              </a:ext>
            </a:extLst>
          </p:cNvPr>
          <p:cNvSpPr txBox="1"/>
          <p:nvPr/>
        </p:nvSpPr>
        <p:spPr>
          <a:xfrm>
            <a:off x="1840685" y="1492898"/>
            <a:ext cx="8201608" cy="584775"/>
          </a:xfrm>
          <a:prstGeom prst="rect">
            <a:avLst/>
          </a:prstGeom>
          <a:noFill/>
        </p:spPr>
        <p:txBody>
          <a:bodyPr wrap="square" rtlCol="0">
            <a:spAutoFit/>
          </a:bodyPr>
          <a:lstStyle/>
          <a:p>
            <a:pPr algn="ct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التنمية المستدامة – الاليات والحلول</a:t>
            </a: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699E47D-6F06-41CE-BBF4-33B61A868670}"/>
              </a:ext>
            </a:extLst>
          </p:cNvPr>
          <p:cNvPicPr>
            <a:picLocks noChangeAspect="1"/>
          </p:cNvPicPr>
          <p:nvPr/>
        </p:nvPicPr>
        <p:blipFill>
          <a:blip r:embed="rId3"/>
          <a:stretch>
            <a:fillRect/>
          </a:stretch>
        </p:blipFill>
        <p:spPr>
          <a:xfrm>
            <a:off x="3940882" y="2305595"/>
            <a:ext cx="4146989" cy="4221040"/>
          </a:xfrm>
          <a:prstGeom prst="rect">
            <a:avLst/>
          </a:prstGeom>
        </p:spPr>
      </p:pic>
    </p:spTree>
    <p:extLst>
      <p:ext uri="{BB962C8B-B14F-4D97-AF65-F5344CB8AC3E}">
        <p14:creationId xmlns:p14="http://schemas.microsoft.com/office/powerpoint/2010/main" val="42503061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547A0-5854-80FF-45F4-017211DA2F35}"/>
              </a:ext>
            </a:extLst>
          </p:cNvPr>
          <p:cNvPicPr>
            <a:picLocks noChangeAspect="1"/>
          </p:cNvPicPr>
          <p:nvPr/>
        </p:nvPicPr>
        <p:blipFill>
          <a:blip r:embed="rId2"/>
          <a:stretch>
            <a:fillRect/>
          </a:stretch>
        </p:blipFill>
        <p:spPr>
          <a:xfrm>
            <a:off x="63236" y="0"/>
            <a:ext cx="12051003" cy="6858000"/>
          </a:xfrm>
          <a:prstGeom prst="rect">
            <a:avLst/>
          </a:prstGeom>
        </p:spPr>
      </p:pic>
      <p:pic>
        <p:nvPicPr>
          <p:cNvPr id="2" name="Picture 1">
            <a:extLst>
              <a:ext uri="{FF2B5EF4-FFF2-40B4-BE49-F238E27FC236}">
                <a16:creationId xmlns:a16="http://schemas.microsoft.com/office/drawing/2014/main" id="{34EF1D90-2F18-F94C-7654-CA2C7A46A42C}"/>
              </a:ext>
            </a:extLst>
          </p:cNvPr>
          <p:cNvPicPr>
            <a:picLocks noChangeAspect="1"/>
          </p:cNvPicPr>
          <p:nvPr/>
        </p:nvPicPr>
        <p:blipFill>
          <a:blip r:embed="rId3"/>
          <a:stretch>
            <a:fillRect/>
          </a:stretch>
        </p:blipFill>
        <p:spPr>
          <a:xfrm>
            <a:off x="526472" y="1732779"/>
            <a:ext cx="4217555" cy="4217555"/>
          </a:xfrm>
          <a:prstGeom prst="rect">
            <a:avLst/>
          </a:prstGeom>
        </p:spPr>
      </p:pic>
      <p:pic>
        <p:nvPicPr>
          <p:cNvPr id="7" name="Picture 6">
            <a:extLst>
              <a:ext uri="{FF2B5EF4-FFF2-40B4-BE49-F238E27FC236}">
                <a16:creationId xmlns:a16="http://schemas.microsoft.com/office/drawing/2014/main" id="{CE989FF0-71BB-71FA-AC26-B70CC64A145C}"/>
              </a:ext>
            </a:extLst>
          </p:cNvPr>
          <p:cNvPicPr>
            <a:picLocks noChangeAspect="1"/>
          </p:cNvPicPr>
          <p:nvPr/>
        </p:nvPicPr>
        <p:blipFill>
          <a:blip r:embed="rId4"/>
          <a:stretch>
            <a:fillRect/>
          </a:stretch>
        </p:blipFill>
        <p:spPr>
          <a:xfrm>
            <a:off x="7703127" y="1732778"/>
            <a:ext cx="4217555" cy="4217555"/>
          </a:xfrm>
          <a:prstGeom prst="rect">
            <a:avLst/>
          </a:prstGeom>
        </p:spPr>
      </p:pic>
      <p:sp>
        <p:nvSpPr>
          <p:cNvPr id="8" name="TextBox 7">
            <a:extLst>
              <a:ext uri="{FF2B5EF4-FFF2-40B4-BE49-F238E27FC236}">
                <a16:creationId xmlns:a16="http://schemas.microsoft.com/office/drawing/2014/main" id="{C426C15D-54DB-5FC1-5188-63811EE74365}"/>
              </a:ext>
            </a:extLst>
          </p:cNvPr>
          <p:cNvSpPr txBox="1"/>
          <p:nvPr/>
        </p:nvSpPr>
        <p:spPr>
          <a:xfrm>
            <a:off x="4810413" y="1545500"/>
            <a:ext cx="2826327" cy="3970318"/>
          </a:xfrm>
          <a:prstGeom prst="rect">
            <a:avLst/>
          </a:prstGeom>
          <a:noFill/>
        </p:spPr>
        <p:txBody>
          <a:bodyPr wrap="square" rtlCol="0">
            <a:spAutoFit/>
          </a:bodyPr>
          <a:lstStyle/>
          <a:p>
            <a:pPr algn="ctr"/>
            <a:r>
              <a:rPr lang="ar-IQ" sz="3600" b="1" dirty="0">
                <a:ln w="9525">
                  <a:solidFill>
                    <a:schemeClr val="accent1"/>
                  </a:solidFill>
                  <a:prstDash val="solid"/>
                </a:ln>
                <a:solidFill>
                  <a:schemeClr val="accent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المنصات التعليمية الرقمية للدعم والاغناء والاثراء وكذلك الان تطبيقات الذكاء الاصطناعي التوليدي</a:t>
            </a:r>
            <a:endParaRPr lang="en-US" sz="3600" b="1" dirty="0">
              <a:ln w="9525">
                <a:solidFill>
                  <a:schemeClr val="accent1"/>
                </a:solidFill>
                <a:prstDash val="solid"/>
              </a:ln>
              <a:solidFill>
                <a:schemeClr val="accent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42991F9-93EE-47C7-AA4B-A20B0E19E1D8}"/>
              </a:ext>
            </a:extLst>
          </p:cNvPr>
          <p:cNvPicPr>
            <a:picLocks noChangeAspect="1"/>
          </p:cNvPicPr>
          <p:nvPr/>
        </p:nvPicPr>
        <p:blipFill>
          <a:blip r:embed="rId5"/>
          <a:stretch>
            <a:fillRect/>
          </a:stretch>
        </p:blipFill>
        <p:spPr>
          <a:xfrm>
            <a:off x="2175201" y="3926772"/>
            <a:ext cx="1893651" cy="533309"/>
          </a:xfrm>
          <a:prstGeom prst="rect">
            <a:avLst/>
          </a:prstGeom>
        </p:spPr>
      </p:pic>
      <p:pic>
        <p:nvPicPr>
          <p:cNvPr id="12" name="Picture 11">
            <a:extLst>
              <a:ext uri="{FF2B5EF4-FFF2-40B4-BE49-F238E27FC236}">
                <a16:creationId xmlns:a16="http://schemas.microsoft.com/office/drawing/2014/main" id="{5F3C2739-7BB2-46BE-9FD8-85BDCC5E808B}"/>
              </a:ext>
            </a:extLst>
          </p:cNvPr>
          <p:cNvPicPr>
            <a:picLocks noChangeAspect="1"/>
          </p:cNvPicPr>
          <p:nvPr/>
        </p:nvPicPr>
        <p:blipFill>
          <a:blip r:embed="rId5"/>
          <a:stretch>
            <a:fillRect/>
          </a:stretch>
        </p:blipFill>
        <p:spPr>
          <a:xfrm>
            <a:off x="9370541" y="3926772"/>
            <a:ext cx="1893651" cy="533309"/>
          </a:xfrm>
          <a:prstGeom prst="rect">
            <a:avLst/>
          </a:prstGeom>
        </p:spPr>
      </p:pic>
      <p:pic>
        <p:nvPicPr>
          <p:cNvPr id="14" name="Picture 13">
            <a:extLst>
              <a:ext uri="{FF2B5EF4-FFF2-40B4-BE49-F238E27FC236}">
                <a16:creationId xmlns:a16="http://schemas.microsoft.com/office/drawing/2014/main" id="{6E61F26C-DF74-424E-B534-D818A87A14AE}"/>
              </a:ext>
            </a:extLst>
          </p:cNvPr>
          <p:cNvPicPr>
            <a:picLocks noChangeAspect="1"/>
          </p:cNvPicPr>
          <p:nvPr/>
        </p:nvPicPr>
        <p:blipFill>
          <a:blip r:embed="rId6"/>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34462710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547A0-5854-80FF-45F4-017211DA2F35}"/>
              </a:ext>
            </a:extLst>
          </p:cNvPr>
          <p:cNvPicPr>
            <a:picLocks noChangeAspect="1"/>
          </p:cNvPicPr>
          <p:nvPr/>
        </p:nvPicPr>
        <p:blipFill>
          <a:blip r:embed="rId2"/>
          <a:stretch>
            <a:fillRect/>
          </a:stretch>
        </p:blipFill>
        <p:spPr>
          <a:xfrm>
            <a:off x="63236" y="0"/>
            <a:ext cx="12051003" cy="6858000"/>
          </a:xfrm>
          <a:prstGeom prst="rect">
            <a:avLst/>
          </a:prstGeom>
        </p:spPr>
      </p:pic>
      <p:pic>
        <p:nvPicPr>
          <p:cNvPr id="2" name="Picture 1">
            <a:extLst>
              <a:ext uri="{FF2B5EF4-FFF2-40B4-BE49-F238E27FC236}">
                <a16:creationId xmlns:a16="http://schemas.microsoft.com/office/drawing/2014/main" id="{D8D04520-CA6E-846F-0489-B62DF95EE82F}"/>
              </a:ext>
            </a:extLst>
          </p:cNvPr>
          <p:cNvPicPr>
            <a:picLocks noChangeAspect="1"/>
          </p:cNvPicPr>
          <p:nvPr/>
        </p:nvPicPr>
        <p:blipFill>
          <a:blip r:embed="rId3"/>
          <a:stretch>
            <a:fillRect/>
          </a:stretch>
        </p:blipFill>
        <p:spPr>
          <a:xfrm>
            <a:off x="387019" y="1640131"/>
            <a:ext cx="4391656" cy="4391656"/>
          </a:xfrm>
          <a:prstGeom prst="rect">
            <a:avLst/>
          </a:prstGeom>
        </p:spPr>
      </p:pic>
      <p:pic>
        <p:nvPicPr>
          <p:cNvPr id="7" name="Picture 6">
            <a:extLst>
              <a:ext uri="{FF2B5EF4-FFF2-40B4-BE49-F238E27FC236}">
                <a16:creationId xmlns:a16="http://schemas.microsoft.com/office/drawing/2014/main" id="{E86E02CA-215C-D405-E05F-977190029FFE}"/>
              </a:ext>
            </a:extLst>
          </p:cNvPr>
          <p:cNvPicPr>
            <a:picLocks noChangeAspect="1"/>
          </p:cNvPicPr>
          <p:nvPr/>
        </p:nvPicPr>
        <p:blipFill>
          <a:blip r:embed="rId4"/>
          <a:stretch>
            <a:fillRect/>
          </a:stretch>
        </p:blipFill>
        <p:spPr>
          <a:xfrm>
            <a:off x="7545200" y="1640131"/>
            <a:ext cx="4382420" cy="4382420"/>
          </a:xfrm>
          <a:prstGeom prst="rect">
            <a:avLst/>
          </a:prstGeom>
        </p:spPr>
      </p:pic>
      <p:sp>
        <p:nvSpPr>
          <p:cNvPr id="8" name="TextBox 7">
            <a:extLst>
              <a:ext uri="{FF2B5EF4-FFF2-40B4-BE49-F238E27FC236}">
                <a16:creationId xmlns:a16="http://schemas.microsoft.com/office/drawing/2014/main" id="{D402B111-E0E9-F620-D93C-AAE08E473A28}"/>
              </a:ext>
            </a:extLst>
          </p:cNvPr>
          <p:cNvSpPr txBox="1"/>
          <p:nvPr/>
        </p:nvSpPr>
        <p:spPr>
          <a:xfrm>
            <a:off x="4692073" y="1480083"/>
            <a:ext cx="2807854" cy="4031873"/>
          </a:xfrm>
          <a:prstGeom prst="rect">
            <a:avLst/>
          </a:prstGeom>
          <a:noFill/>
        </p:spPr>
        <p:txBody>
          <a:bodyPr wrap="square" rtlCol="0">
            <a:spAutoFit/>
          </a:bodyPr>
          <a:lstStyle/>
          <a:p>
            <a:pPr algn="ctr"/>
            <a:r>
              <a:rPr lang="ar-IQ" sz="3200" b="1" dirty="0">
                <a:ln w="9525">
                  <a:solidFill>
                    <a:schemeClr val="accent1"/>
                  </a:solidFill>
                  <a:prstDash val="solid"/>
                </a:ln>
                <a:solidFill>
                  <a:schemeClr val="accent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أهمية بناء القدرات المعلوماتية للتدريسيين والمعلمين والاكاديميين </a:t>
            </a:r>
          </a:p>
          <a:p>
            <a:pPr algn="ctr"/>
            <a:r>
              <a:rPr lang="ar-IQ" sz="3200" b="1" dirty="0">
                <a:ln w="9525">
                  <a:solidFill>
                    <a:schemeClr val="accent1"/>
                  </a:solidFill>
                  <a:prstDash val="solid"/>
                </a:ln>
                <a:solidFill>
                  <a:schemeClr val="accent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واهمية خصوصية وامن البيانات التعليمية</a:t>
            </a:r>
            <a:endParaRPr lang="en-US" sz="3200" b="1" dirty="0">
              <a:ln w="9525">
                <a:solidFill>
                  <a:schemeClr val="accent1"/>
                </a:solidFill>
                <a:prstDash val="solid"/>
              </a:ln>
              <a:solidFill>
                <a:schemeClr val="accent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DC3BAFFA-76F2-4CE3-BD7A-37C1A7F2BBB4}"/>
              </a:ext>
            </a:extLst>
          </p:cNvPr>
          <p:cNvPicPr>
            <a:picLocks noChangeAspect="1"/>
          </p:cNvPicPr>
          <p:nvPr/>
        </p:nvPicPr>
        <p:blipFill>
          <a:blip r:embed="rId5"/>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28473670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547A0-5854-80FF-45F4-017211DA2F35}"/>
              </a:ext>
            </a:extLst>
          </p:cNvPr>
          <p:cNvPicPr>
            <a:picLocks noChangeAspect="1"/>
          </p:cNvPicPr>
          <p:nvPr/>
        </p:nvPicPr>
        <p:blipFill>
          <a:blip r:embed="rId2"/>
          <a:stretch>
            <a:fillRect/>
          </a:stretch>
        </p:blipFill>
        <p:spPr>
          <a:xfrm>
            <a:off x="63236" y="0"/>
            <a:ext cx="12051003" cy="6858000"/>
          </a:xfrm>
          <a:prstGeom prst="rect">
            <a:avLst/>
          </a:prstGeom>
        </p:spPr>
      </p:pic>
      <p:pic>
        <p:nvPicPr>
          <p:cNvPr id="2" name="Picture 1">
            <a:extLst>
              <a:ext uri="{FF2B5EF4-FFF2-40B4-BE49-F238E27FC236}">
                <a16:creationId xmlns:a16="http://schemas.microsoft.com/office/drawing/2014/main" id="{92AA79F6-14E6-0B21-83E0-BD0D3974BBF2}"/>
              </a:ext>
            </a:extLst>
          </p:cNvPr>
          <p:cNvPicPr>
            <a:picLocks noChangeAspect="1"/>
          </p:cNvPicPr>
          <p:nvPr/>
        </p:nvPicPr>
        <p:blipFill>
          <a:blip r:embed="rId3"/>
          <a:stretch>
            <a:fillRect/>
          </a:stretch>
        </p:blipFill>
        <p:spPr>
          <a:xfrm>
            <a:off x="600364" y="1640131"/>
            <a:ext cx="3463928" cy="4921453"/>
          </a:xfrm>
          <a:prstGeom prst="rect">
            <a:avLst/>
          </a:prstGeom>
        </p:spPr>
      </p:pic>
      <p:pic>
        <p:nvPicPr>
          <p:cNvPr id="7" name="Picture 6">
            <a:extLst>
              <a:ext uri="{FF2B5EF4-FFF2-40B4-BE49-F238E27FC236}">
                <a16:creationId xmlns:a16="http://schemas.microsoft.com/office/drawing/2014/main" id="{894367C7-42DE-5699-89EB-B078462EE25E}"/>
              </a:ext>
            </a:extLst>
          </p:cNvPr>
          <p:cNvPicPr>
            <a:picLocks noChangeAspect="1"/>
          </p:cNvPicPr>
          <p:nvPr/>
        </p:nvPicPr>
        <p:blipFill>
          <a:blip r:embed="rId4"/>
          <a:stretch>
            <a:fillRect/>
          </a:stretch>
        </p:blipFill>
        <p:spPr>
          <a:xfrm>
            <a:off x="729674" y="5922886"/>
            <a:ext cx="1262486" cy="477160"/>
          </a:xfrm>
          <a:prstGeom prst="rect">
            <a:avLst/>
          </a:prstGeom>
        </p:spPr>
      </p:pic>
      <p:pic>
        <p:nvPicPr>
          <p:cNvPr id="8" name="Picture 7">
            <a:extLst>
              <a:ext uri="{FF2B5EF4-FFF2-40B4-BE49-F238E27FC236}">
                <a16:creationId xmlns:a16="http://schemas.microsoft.com/office/drawing/2014/main" id="{7A6B1187-F785-4752-218B-7BC882AF18C8}"/>
              </a:ext>
            </a:extLst>
          </p:cNvPr>
          <p:cNvPicPr>
            <a:picLocks noChangeAspect="1"/>
          </p:cNvPicPr>
          <p:nvPr/>
        </p:nvPicPr>
        <p:blipFill>
          <a:blip r:embed="rId5"/>
          <a:stretch>
            <a:fillRect/>
          </a:stretch>
        </p:blipFill>
        <p:spPr>
          <a:xfrm>
            <a:off x="6467891" y="1753709"/>
            <a:ext cx="3695700" cy="1400175"/>
          </a:xfrm>
          <a:prstGeom prst="rect">
            <a:avLst/>
          </a:prstGeom>
          <a:ln w="38100">
            <a:solidFill>
              <a:schemeClr val="accent1"/>
            </a:solidFill>
          </a:ln>
        </p:spPr>
      </p:pic>
      <p:sp>
        <p:nvSpPr>
          <p:cNvPr id="9" name="TextBox 8">
            <a:extLst>
              <a:ext uri="{FF2B5EF4-FFF2-40B4-BE49-F238E27FC236}">
                <a16:creationId xmlns:a16="http://schemas.microsoft.com/office/drawing/2014/main" id="{08F85741-D74F-37C5-99AE-DDD97267F092}"/>
              </a:ext>
            </a:extLst>
          </p:cNvPr>
          <p:cNvSpPr txBox="1"/>
          <p:nvPr/>
        </p:nvSpPr>
        <p:spPr>
          <a:xfrm>
            <a:off x="4624130" y="3199052"/>
            <a:ext cx="6967506" cy="2062103"/>
          </a:xfrm>
          <a:prstGeom prst="rect">
            <a:avLst/>
          </a:prstGeom>
          <a:noFill/>
        </p:spPr>
        <p:txBody>
          <a:bodyPr wrap="square">
            <a:spAutoFit/>
          </a:bodyPr>
          <a:lstStyle/>
          <a:p>
            <a:pPr algn="ctr" rtl="1"/>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إيجاد إطار عالمي للقيم والمبادئ والإجراءات اللازمة لإرشاد الدول فيما يخص وضع تشريعاتها أو سياساتها </a:t>
            </a:r>
            <a:r>
              <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ar-IQ"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أو وثائقها التقنينية الأخرى المتعلقة بالذكاء الاصطناعي بما يتوافق مع القانون الدولي؛</a:t>
            </a:r>
            <a:endParaRPr lang="en-US" sz="32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07AC77A3-74BC-6C83-9E04-D39F581D0551}"/>
              </a:ext>
            </a:extLst>
          </p:cNvPr>
          <p:cNvPicPr>
            <a:picLocks noChangeAspect="1"/>
          </p:cNvPicPr>
          <p:nvPr/>
        </p:nvPicPr>
        <p:blipFill>
          <a:blip r:embed="rId6"/>
          <a:stretch>
            <a:fillRect/>
          </a:stretch>
        </p:blipFill>
        <p:spPr>
          <a:xfrm>
            <a:off x="7632723" y="5261155"/>
            <a:ext cx="1366035" cy="1391489"/>
          </a:xfrm>
          <a:prstGeom prst="rect">
            <a:avLst/>
          </a:prstGeom>
        </p:spPr>
      </p:pic>
      <p:pic>
        <p:nvPicPr>
          <p:cNvPr id="13" name="Picture 12">
            <a:extLst>
              <a:ext uri="{FF2B5EF4-FFF2-40B4-BE49-F238E27FC236}">
                <a16:creationId xmlns:a16="http://schemas.microsoft.com/office/drawing/2014/main" id="{D7DBD599-085F-41DF-9E3C-6C6D65FBDF2D}"/>
              </a:ext>
            </a:extLst>
          </p:cNvPr>
          <p:cNvPicPr>
            <a:picLocks noChangeAspect="1"/>
          </p:cNvPicPr>
          <p:nvPr/>
        </p:nvPicPr>
        <p:blipFill>
          <a:blip r:embed="rId7"/>
          <a:stretch>
            <a:fillRect/>
          </a:stretch>
        </p:blipFill>
        <p:spPr>
          <a:xfrm>
            <a:off x="791018" y="1753709"/>
            <a:ext cx="1893651" cy="533309"/>
          </a:xfrm>
          <a:prstGeom prst="rect">
            <a:avLst/>
          </a:prstGeom>
        </p:spPr>
      </p:pic>
      <p:pic>
        <p:nvPicPr>
          <p:cNvPr id="14" name="Picture 13">
            <a:extLst>
              <a:ext uri="{FF2B5EF4-FFF2-40B4-BE49-F238E27FC236}">
                <a16:creationId xmlns:a16="http://schemas.microsoft.com/office/drawing/2014/main" id="{D97884F1-95FE-4B3E-9472-16382E88E2BB}"/>
              </a:ext>
            </a:extLst>
          </p:cNvPr>
          <p:cNvPicPr>
            <a:picLocks noChangeAspect="1"/>
          </p:cNvPicPr>
          <p:nvPr/>
        </p:nvPicPr>
        <p:blipFill>
          <a:blip r:embed="rId8"/>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9116771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D0AD966-F0B0-6F1D-CF35-0F0AAEE1BB0A}"/>
              </a:ext>
            </a:extLst>
          </p:cNvPr>
          <p:cNvSpPr txBox="1"/>
          <p:nvPr/>
        </p:nvSpPr>
        <p:spPr>
          <a:xfrm>
            <a:off x="4743497" y="2320946"/>
            <a:ext cx="6452013" cy="1938992"/>
          </a:xfrm>
          <a:prstGeom prst="rect">
            <a:avLst/>
          </a:prstGeom>
          <a:noFill/>
        </p:spPr>
        <p:txBody>
          <a:bodyPr wrap="square">
            <a:spAutoFit/>
          </a:bodyPr>
          <a:lstStyle/>
          <a:p>
            <a:pPr algn="ctr"/>
            <a:r>
              <a:rPr lang="ar-IQ" sz="4000" b="1" dirty="0">
                <a:ln w="9525">
                  <a:solidFill>
                    <a:schemeClr val="tx1">
                      <a:lumMod val="95000"/>
                      <a:lumOff val="5000"/>
                    </a:schemeClr>
                  </a:solidFill>
                  <a:prstDash val="solid"/>
                </a:ln>
                <a:solidFill>
                  <a:schemeClr val="tx1">
                    <a:lumMod val="95000"/>
                    <a:lumOff val="5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اتخاذ إجراءات مؤسسية</a:t>
            </a:r>
          </a:p>
          <a:p>
            <a:pPr algn="ctr"/>
            <a:r>
              <a:rPr lang="ar-IQ" sz="4000" b="1" dirty="0">
                <a:ln w="9525">
                  <a:solidFill>
                    <a:schemeClr val="tx1">
                      <a:lumMod val="95000"/>
                      <a:lumOff val="5000"/>
                    </a:schemeClr>
                  </a:solidFill>
                  <a:prstDash val="solid"/>
                </a:ln>
                <a:solidFill>
                  <a:schemeClr val="tx1">
                    <a:lumMod val="95000"/>
                    <a:lumOff val="5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لتعزيز الدراية بالذكاء الاصطناعي لدى جميع شرائح المجتمع</a:t>
            </a:r>
            <a:endParaRPr lang="en-US" sz="4000" b="1" dirty="0">
              <a:ln w="9525">
                <a:solidFill>
                  <a:schemeClr val="tx1">
                    <a:lumMod val="95000"/>
                    <a:lumOff val="5000"/>
                  </a:schemeClr>
                </a:solidFill>
                <a:prstDash val="solid"/>
              </a:ln>
              <a:solidFill>
                <a:schemeClr val="tx1">
                  <a:lumMod val="95000"/>
                  <a:lumOff val="5000"/>
                </a:schemeClr>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3027E874-2DBA-54ED-5FD8-87A291E2CE2D}"/>
              </a:ext>
            </a:extLst>
          </p:cNvPr>
          <p:cNvPicPr>
            <a:picLocks noChangeAspect="1"/>
          </p:cNvPicPr>
          <p:nvPr/>
        </p:nvPicPr>
        <p:blipFill>
          <a:blip r:embed="rId2"/>
          <a:stretch>
            <a:fillRect/>
          </a:stretch>
        </p:blipFill>
        <p:spPr>
          <a:xfrm>
            <a:off x="395926" y="1547430"/>
            <a:ext cx="3776816" cy="5254973"/>
          </a:xfrm>
          <a:prstGeom prst="rect">
            <a:avLst/>
          </a:prstGeom>
        </p:spPr>
      </p:pic>
      <p:pic>
        <p:nvPicPr>
          <p:cNvPr id="2" name="Picture 1">
            <a:extLst>
              <a:ext uri="{FF2B5EF4-FFF2-40B4-BE49-F238E27FC236}">
                <a16:creationId xmlns:a16="http://schemas.microsoft.com/office/drawing/2014/main" id="{AB7F020D-87F6-7DB1-E273-A71D25545046}"/>
              </a:ext>
            </a:extLst>
          </p:cNvPr>
          <p:cNvPicPr>
            <a:picLocks noChangeAspect="1"/>
          </p:cNvPicPr>
          <p:nvPr/>
        </p:nvPicPr>
        <p:blipFill>
          <a:blip r:embed="rId3"/>
          <a:stretch>
            <a:fillRect/>
          </a:stretch>
        </p:blipFill>
        <p:spPr>
          <a:xfrm>
            <a:off x="8422792" y="4174916"/>
            <a:ext cx="1623039" cy="1653282"/>
          </a:xfrm>
          <a:prstGeom prst="rect">
            <a:avLst/>
          </a:prstGeom>
        </p:spPr>
      </p:pic>
      <p:sp>
        <p:nvSpPr>
          <p:cNvPr id="8" name="TextBox 7">
            <a:extLst>
              <a:ext uri="{FF2B5EF4-FFF2-40B4-BE49-F238E27FC236}">
                <a16:creationId xmlns:a16="http://schemas.microsoft.com/office/drawing/2014/main" id="{329AF63B-30C4-0470-DA83-297B41DEC90E}"/>
              </a:ext>
            </a:extLst>
          </p:cNvPr>
          <p:cNvSpPr txBox="1"/>
          <p:nvPr/>
        </p:nvSpPr>
        <p:spPr>
          <a:xfrm>
            <a:off x="4794062" y="4733443"/>
            <a:ext cx="4698070" cy="369332"/>
          </a:xfrm>
          <a:prstGeom prst="rect">
            <a:avLst/>
          </a:prstGeom>
          <a:noFill/>
        </p:spPr>
        <p:txBody>
          <a:bodyPr wrap="square" rtlCol="0">
            <a:spAutoFit/>
          </a:bodyPr>
          <a:lstStyle/>
          <a:p>
            <a:r>
              <a:rPr lang="ar-IQ" b="1" dirty="0">
                <a:ln w="9525">
                  <a:solidFill>
                    <a:srgbClr val="00206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توافق بيجين بشأن الذكاء الاصطناعي والتعليم</a:t>
            </a:r>
            <a:endParaRPr lang="en-US" b="1" dirty="0">
              <a:ln w="9525">
                <a:solidFill>
                  <a:srgbClr val="00206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2E2DE588-3E76-4209-A9CF-BF87EA913B0F}"/>
              </a:ext>
            </a:extLst>
          </p:cNvPr>
          <p:cNvPicPr>
            <a:picLocks noChangeAspect="1"/>
          </p:cNvPicPr>
          <p:nvPr/>
        </p:nvPicPr>
        <p:blipFill>
          <a:blip r:embed="rId4"/>
          <a:stretch>
            <a:fillRect/>
          </a:stretch>
        </p:blipFill>
        <p:spPr>
          <a:xfrm>
            <a:off x="1470526" y="1658245"/>
            <a:ext cx="1893651" cy="533309"/>
          </a:xfrm>
          <a:prstGeom prst="rect">
            <a:avLst/>
          </a:prstGeom>
        </p:spPr>
      </p:pic>
      <p:pic>
        <p:nvPicPr>
          <p:cNvPr id="15" name="Picture 14">
            <a:extLst>
              <a:ext uri="{FF2B5EF4-FFF2-40B4-BE49-F238E27FC236}">
                <a16:creationId xmlns:a16="http://schemas.microsoft.com/office/drawing/2014/main" id="{26C9D71D-74AB-4F2B-A099-3A6E83B63A85}"/>
              </a:ext>
            </a:extLst>
          </p:cNvPr>
          <p:cNvPicPr>
            <a:picLocks noChangeAspect="1"/>
          </p:cNvPicPr>
          <p:nvPr/>
        </p:nvPicPr>
        <p:blipFill>
          <a:blip r:embed="rId5"/>
          <a:stretch>
            <a:fillRect/>
          </a:stretch>
        </p:blipFill>
        <p:spPr>
          <a:xfrm flipH="1">
            <a:off x="4794062" y="5711018"/>
            <a:ext cx="554137" cy="563184"/>
          </a:xfrm>
          <a:prstGeom prst="rect">
            <a:avLst/>
          </a:prstGeom>
        </p:spPr>
      </p:pic>
      <p:pic>
        <p:nvPicPr>
          <p:cNvPr id="16" name="Picture 15">
            <a:extLst>
              <a:ext uri="{FF2B5EF4-FFF2-40B4-BE49-F238E27FC236}">
                <a16:creationId xmlns:a16="http://schemas.microsoft.com/office/drawing/2014/main" id="{4B280D92-44A4-481A-8B91-0D126DDEA7C6}"/>
              </a:ext>
            </a:extLst>
          </p:cNvPr>
          <p:cNvPicPr>
            <a:picLocks noChangeAspect="1"/>
          </p:cNvPicPr>
          <p:nvPr/>
        </p:nvPicPr>
        <p:blipFill>
          <a:blip r:embed="rId6"/>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16085495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76A3532-5028-E0FB-BB0B-8E6AD73EB41E}"/>
              </a:ext>
            </a:extLst>
          </p:cNvPr>
          <p:cNvSpPr txBox="1"/>
          <p:nvPr/>
        </p:nvSpPr>
        <p:spPr>
          <a:xfrm>
            <a:off x="2981274" y="1378338"/>
            <a:ext cx="8926471" cy="707886"/>
          </a:xfrm>
          <a:prstGeom prst="rect">
            <a:avLst/>
          </a:prstGeom>
          <a:noFill/>
        </p:spPr>
        <p:txBody>
          <a:bodyPr wrap="square" rtlCol="0">
            <a:spAutoFit/>
          </a:bodyPr>
          <a:lstStyle/>
          <a:p>
            <a:pPr algn="r" rtl="1"/>
            <a:r>
              <a:rPr lang="ar-IQ" sz="4000" b="1" dirty="0">
                <a:ln w="9525">
                  <a:solidFill>
                    <a:schemeClr val="accent4">
                      <a:lumMod val="75000"/>
                    </a:schemeClr>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لماذا الذكاء الاصطناعي التوليدي في التعليم والتعلم</a:t>
            </a:r>
            <a:endParaRPr lang="en-US" sz="4000" b="1" dirty="0">
              <a:ln w="9525">
                <a:solidFill>
                  <a:schemeClr val="accent4">
                    <a:lumMod val="75000"/>
                  </a:schemeClr>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39DEDA11-5BB9-4EB9-8AC9-EDC3ADFDF4DB}"/>
              </a:ext>
            </a:extLst>
          </p:cNvPr>
          <p:cNvPicPr>
            <a:picLocks noChangeAspect="1"/>
          </p:cNvPicPr>
          <p:nvPr/>
        </p:nvPicPr>
        <p:blipFill>
          <a:blip r:embed="rId2"/>
          <a:stretch>
            <a:fillRect/>
          </a:stretch>
        </p:blipFill>
        <p:spPr>
          <a:xfrm>
            <a:off x="156637" y="2121643"/>
            <a:ext cx="2731330" cy="3875103"/>
          </a:xfrm>
          <a:prstGeom prst="rect">
            <a:avLst/>
          </a:prstGeom>
        </p:spPr>
      </p:pic>
      <p:sp>
        <p:nvSpPr>
          <p:cNvPr id="9" name="TextBox 8">
            <a:extLst>
              <a:ext uri="{FF2B5EF4-FFF2-40B4-BE49-F238E27FC236}">
                <a16:creationId xmlns:a16="http://schemas.microsoft.com/office/drawing/2014/main" id="{00EB5528-7895-4B05-55BB-D81A6AD4C788}"/>
              </a:ext>
            </a:extLst>
          </p:cNvPr>
          <p:cNvSpPr txBox="1"/>
          <p:nvPr/>
        </p:nvSpPr>
        <p:spPr>
          <a:xfrm>
            <a:off x="3061899" y="2121643"/>
            <a:ext cx="8765220" cy="4662815"/>
          </a:xfrm>
          <a:prstGeom prst="rect">
            <a:avLst/>
          </a:prstGeom>
          <a:noFill/>
        </p:spPr>
        <p:txBody>
          <a:bodyPr wrap="square">
            <a:spAutoFit/>
          </a:bodyPr>
          <a:lstStyle/>
          <a:p>
            <a:pPr algn="just" rtl="1"/>
            <a:r>
              <a:rPr lang="ar-IQ" sz="2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اليونسكو -2022: التوصية الخاصة بأخلاقيات الذكاء الاصطناعي</a:t>
            </a:r>
          </a:p>
          <a:p>
            <a:pPr algn="just" rtl="1"/>
            <a:r>
              <a:rPr lang="ar-IQ" sz="2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إيجاد إطار عالمي للقيم والمبادئ والإجراءات اللازمة لإرشاد الدول فيما يخص وضع تشريعاتها</a:t>
            </a:r>
          </a:p>
          <a:p>
            <a:pPr algn="just" rtl="1"/>
            <a:r>
              <a:rPr lang="ar-IQ" sz="2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أو سياساتها أو وثائقها الأخرى المتعلقة بالذكاء الاصطناعي بما يتوافق مع القانون الدولي.</a:t>
            </a:r>
          </a:p>
          <a:p>
            <a:pPr algn="just" rtl="1"/>
            <a:r>
              <a:rPr lang="ar-IQ" sz="2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إدماج الأخلاقيات في جميع مراحل دورة حياة أي نظام من نظم الذكاء الاصطناعي.</a:t>
            </a:r>
          </a:p>
          <a:p>
            <a:pPr algn="just" rtl="1"/>
            <a:r>
              <a:rPr lang="ar-IQ" sz="2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حماية حقوق الإنسان، والحريات الأساسية ، وكرامة الإنسان ، والمساواة.</a:t>
            </a:r>
          </a:p>
          <a:p>
            <a:pPr algn="just" rtl="1"/>
            <a:r>
              <a:rPr lang="ar-IQ" sz="2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تعزيز الحوار متعدد الأطراف حول القضايا الأخلاقية المتعلقة بأنظمة الذكاء الاصطناعي.</a:t>
            </a:r>
          </a:p>
          <a:p>
            <a:pPr algn="just" rtl="1"/>
            <a:r>
              <a:rPr lang="ar-IQ" sz="2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تعزيز سبل الانتفاع المنصف بالتطورات في مجال الذكاء الاصطناعي</a:t>
            </a:r>
            <a:endParaRPr lang="en-US" sz="27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1A05654E-9A66-4413-808A-48BB2E109BD6}"/>
              </a:ext>
            </a:extLst>
          </p:cNvPr>
          <p:cNvPicPr>
            <a:picLocks noChangeAspect="1"/>
          </p:cNvPicPr>
          <p:nvPr/>
        </p:nvPicPr>
        <p:blipFill>
          <a:blip r:embed="rId3"/>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6518220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53B06B-4A3C-407D-B52D-0BEF01A40079}"/>
              </a:ext>
            </a:extLst>
          </p:cNvPr>
          <p:cNvPicPr>
            <a:picLocks noChangeAspect="1"/>
          </p:cNvPicPr>
          <p:nvPr/>
        </p:nvPicPr>
        <p:blipFill>
          <a:blip r:embed="rId2"/>
          <a:stretch>
            <a:fillRect/>
          </a:stretch>
        </p:blipFill>
        <p:spPr>
          <a:xfrm>
            <a:off x="6317256" y="1623558"/>
            <a:ext cx="4739082" cy="4739082"/>
          </a:xfrm>
          <a:prstGeom prst="rect">
            <a:avLst/>
          </a:prstGeom>
        </p:spPr>
      </p:pic>
      <p:sp>
        <p:nvSpPr>
          <p:cNvPr id="4" name="TextBox 3">
            <a:extLst>
              <a:ext uri="{FF2B5EF4-FFF2-40B4-BE49-F238E27FC236}">
                <a16:creationId xmlns:a16="http://schemas.microsoft.com/office/drawing/2014/main" id="{C5355986-1DF6-491D-8839-6823578367A9}"/>
              </a:ext>
            </a:extLst>
          </p:cNvPr>
          <p:cNvSpPr txBox="1"/>
          <p:nvPr/>
        </p:nvSpPr>
        <p:spPr>
          <a:xfrm>
            <a:off x="6680880" y="5003682"/>
            <a:ext cx="4244829" cy="1200329"/>
          </a:xfrm>
          <a:prstGeom prst="rect">
            <a:avLst/>
          </a:prstGeom>
          <a:noFill/>
        </p:spPr>
        <p:txBody>
          <a:bodyPr wrap="square">
            <a:spAutoFit/>
          </a:bodyPr>
          <a:lstStyle/>
          <a:p>
            <a:pPr algn="ct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"لكلِّ شخص حقُّ المشاركة الحرَّة في حياة المجتمع الثقافية، وفي الاستمتاع بالفنون، والإسهام في التقدُّم العلمي وفي الفوائد التي تنجم عنه"</a:t>
            </a:r>
          </a:p>
          <a:p>
            <a:pPr algn="ctr"/>
            <a:r>
              <a:rPr lang="ar-IQ"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المادة 27 من الإعلان العالمي لـ #حقوق_الإنسان</a:t>
            </a:r>
            <a:endParaRPr lang="en-US"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ADF7A43-AD22-4020-A526-AC7F2B8F321C}"/>
              </a:ext>
            </a:extLst>
          </p:cNvPr>
          <p:cNvPicPr>
            <a:picLocks noChangeAspect="1"/>
          </p:cNvPicPr>
          <p:nvPr/>
        </p:nvPicPr>
        <p:blipFill>
          <a:blip r:embed="rId3"/>
          <a:stretch>
            <a:fillRect/>
          </a:stretch>
        </p:blipFill>
        <p:spPr>
          <a:xfrm>
            <a:off x="658184" y="1623558"/>
            <a:ext cx="4739082" cy="4739082"/>
          </a:xfrm>
          <a:prstGeom prst="rect">
            <a:avLst/>
          </a:prstGeom>
        </p:spPr>
      </p:pic>
      <p:sp>
        <p:nvSpPr>
          <p:cNvPr id="7" name="TextBox 6">
            <a:extLst>
              <a:ext uri="{FF2B5EF4-FFF2-40B4-BE49-F238E27FC236}">
                <a16:creationId xmlns:a16="http://schemas.microsoft.com/office/drawing/2014/main" id="{0E82F095-D192-4B9B-8702-7ACAA979C059}"/>
              </a:ext>
            </a:extLst>
          </p:cNvPr>
          <p:cNvSpPr txBox="1"/>
          <p:nvPr/>
        </p:nvSpPr>
        <p:spPr>
          <a:xfrm>
            <a:off x="658184" y="4865183"/>
            <a:ext cx="4526206" cy="1477328"/>
          </a:xfrm>
          <a:prstGeom prst="rect">
            <a:avLst/>
          </a:prstGeom>
          <a:noFill/>
        </p:spPr>
        <p:txBody>
          <a:bodyPr wrap="square">
            <a:spAutoFit/>
          </a:bodyPr>
          <a:lstStyle/>
          <a:p>
            <a:pPr algn="ctr"/>
            <a:r>
              <a:rPr lang="ar-IQ"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"يجب أن يستهدف التعليمُ التنميةَ الكاملةَ لشخصية الإنسان وتعزيز احترام حقوق الإنسان والحريات الأساسية. للآباء، على سبيل الأولوية، حقُّ اختيار نوع التعليم الذي يُعطى لأولادهم."</a:t>
            </a:r>
          </a:p>
          <a:p>
            <a:pPr algn="ctr"/>
            <a:r>
              <a:rPr lang="ar-IQ"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المادة 26 من الإعلان العالمي لـ #حقوق_الإنسان</a:t>
            </a:r>
            <a:endParaRPr lang="en-US"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4605193-70AF-4293-9E81-47DB60055E62}"/>
              </a:ext>
            </a:extLst>
          </p:cNvPr>
          <p:cNvPicPr>
            <a:picLocks noChangeAspect="1"/>
          </p:cNvPicPr>
          <p:nvPr/>
        </p:nvPicPr>
        <p:blipFill>
          <a:blip r:embed="rId4"/>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1825071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547A0-5854-80FF-45F4-017211DA2F35}"/>
              </a:ext>
            </a:extLst>
          </p:cNvPr>
          <p:cNvPicPr>
            <a:picLocks noChangeAspect="1"/>
          </p:cNvPicPr>
          <p:nvPr/>
        </p:nvPicPr>
        <p:blipFill>
          <a:blip r:embed="rId2"/>
          <a:stretch>
            <a:fillRect/>
          </a:stretch>
        </p:blipFill>
        <p:spPr>
          <a:xfrm>
            <a:off x="63236" y="0"/>
            <a:ext cx="12051003" cy="6858000"/>
          </a:xfrm>
          <a:prstGeom prst="rect">
            <a:avLst/>
          </a:prstGeom>
        </p:spPr>
      </p:pic>
      <p:sp>
        <p:nvSpPr>
          <p:cNvPr id="7" name="TextBox 6">
            <a:extLst>
              <a:ext uri="{FF2B5EF4-FFF2-40B4-BE49-F238E27FC236}">
                <a16:creationId xmlns:a16="http://schemas.microsoft.com/office/drawing/2014/main" id="{A5AA0BA7-7CC6-CF0F-468C-6FFAC67B2811}"/>
              </a:ext>
            </a:extLst>
          </p:cNvPr>
          <p:cNvSpPr txBox="1"/>
          <p:nvPr/>
        </p:nvSpPr>
        <p:spPr>
          <a:xfrm>
            <a:off x="745840" y="1515040"/>
            <a:ext cx="11000509" cy="4682820"/>
          </a:xfrm>
          <a:prstGeom prst="rect">
            <a:avLst/>
          </a:prstGeom>
          <a:noFill/>
        </p:spPr>
        <p:txBody>
          <a:bodyPr wrap="square">
            <a:spAutoFit/>
          </a:bodyPr>
          <a:lstStyle/>
          <a:p>
            <a:pPr marL="0" marR="0" algn="ctr" rtl="1">
              <a:lnSpc>
                <a:spcPct val="115000"/>
              </a:lnSpc>
              <a:spcBef>
                <a:spcPts val="0"/>
              </a:spcBef>
              <a:spcAft>
                <a:spcPts val="1000"/>
              </a:spcAft>
            </a:pPr>
            <a:r>
              <a:rPr lang="ar-IQ" sz="4000" b="1" kern="100" dirty="0">
                <a:ln w="9525">
                  <a:solidFill>
                    <a:schemeClr val="accent4">
                      <a:lumMod val="20000"/>
                      <a:lumOff val="80000"/>
                    </a:schemeClr>
                  </a:solidFill>
                  <a:prstDash val="solid"/>
                </a:ln>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Calibri" panose="020F0502020204030204" pitchFamily="34" charset="0"/>
              </a:rPr>
              <a:t>العراق ان امتلك الخبرة في التعلم الرقمي المدمج </a:t>
            </a:r>
          </a:p>
          <a:p>
            <a:pPr marL="0" marR="0" algn="ctr" rtl="1">
              <a:lnSpc>
                <a:spcPct val="115000"/>
              </a:lnSpc>
              <a:spcBef>
                <a:spcPts val="0"/>
              </a:spcBef>
              <a:spcAft>
                <a:spcPts val="1000"/>
              </a:spcAft>
            </a:pPr>
            <a:r>
              <a:rPr lang="ar-IQ" sz="4000" b="1" kern="100" dirty="0">
                <a:ln w="9525">
                  <a:solidFill>
                    <a:schemeClr val="accent4">
                      <a:lumMod val="20000"/>
                      <a:lumOff val="80000"/>
                    </a:schemeClr>
                  </a:solidFill>
                  <a:prstDash val="solid"/>
                </a:ln>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Calibri" panose="020F0502020204030204" pitchFamily="34" charset="0"/>
              </a:rPr>
              <a:t>الا اننا لا نمتلك الخبرة والتجربة في استحداث الجامعات والمؤسسات التعليمية الرقمية  و على اختلاف مستوياتها</a:t>
            </a:r>
          </a:p>
          <a:p>
            <a:pPr marL="0" marR="0" algn="ctr" rtl="1">
              <a:lnSpc>
                <a:spcPct val="115000"/>
              </a:lnSpc>
              <a:spcBef>
                <a:spcPts val="0"/>
              </a:spcBef>
              <a:spcAft>
                <a:spcPts val="1000"/>
              </a:spcAft>
            </a:pPr>
            <a:r>
              <a:rPr lang="ar-IQ" sz="4000" b="1" kern="100" dirty="0">
                <a:ln w="9525">
                  <a:solidFill>
                    <a:schemeClr val="accent4">
                      <a:lumMod val="20000"/>
                      <a:lumOff val="80000"/>
                    </a:schemeClr>
                  </a:solidFill>
                  <a:prstDash val="solid"/>
                </a:ln>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Calibri" panose="020F0502020204030204" pitchFamily="34" charset="0"/>
              </a:rPr>
              <a:t>ولا طرق ادارتها ولا نظم التعليم والتعلم فيها </a:t>
            </a:r>
          </a:p>
          <a:p>
            <a:pPr marL="0" marR="0" algn="ctr" rtl="1">
              <a:lnSpc>
                <a:spcPct val="115000"/>
              </a:lnSpc>
              <a:spcBef>
                <a:spcPts val="0"/>
              </a:spcBef>
              <a:spcAft>
                <a:spcPts val="1000"/>
              </a:spcAft>
            </a:pPr>
            <a:r>
              <a:rPr lang="ar-IQ" sz="4000" b="1" kern="100" dirty="0">
                <a:ln w="9525">
                  <a:solidFill>
                    <a:schemeClr val="accent4">
                      <a:lumMod val="20000"/>
                      <a:lumOff val="80000"/>
                    </a:schemeClr>
                  </a:solidFill>
                  <a:prstDash val="solid"/>
                </a:ln>
                <a:solidFill>
                  <a:srgbClr val="FF0000"/>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Calibri" panose="020F0502020204030204" pitchFamily="34" charset="0"/>
              </a:rPr>
              <a:t>وهو ما يوجب علينا الاعتماد على الخبرات والتجارب الخارجية الدولية والمتميزة والمشهود لها وبها</a:t>
            </a:r>
            <a:endParaRPr lang="en-US" sz="4000" b="1" kern="100" dirty="0">
              <a:ln w="9525">
                <a:solidFill>
                  <a:srgbClr val="C00000"/>
                </a:solidFill>
                <a:prstDash val="solid"/>
              </a:ln>
              <a:solidFill>
                <a:srgbClr val="FF0000"/>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A336714D-A1F0-44B9-8C12-2DC6ED5499C4}"/>
              </a:ext>
            </a:extLst>
          </p:cNvPr>
          <p:cNvPicPr>
            <a:picLocks noChangeAspect="1"/>
          </p:cNvPicPr>
          <p:nvPr/>
        </p:nvPicPr>
        <p:blipFill>
          <a:blip r:embed="rId3"/>
          <a:stretch>
            <a:fillRect/>
          </a:stretch>
        </p:blipFill>
        <p:spPr>
          <a:xfrm>
            <a:off x="260504" y="6056742"/>
            <a:ext cx="1893651" cy="533309"/>
          </a:xfrm>
          <a:prstGeom prst="rect">
            <a:avLst/>
          </a:prstGeom>
        </p:spPr>
      </p:pic>
      <p:pic>
        <p:nvPicPr>
          <p:cNvPr id="10" name="Picture 9">
            <a:extLst>
              <a:ext uri="{FF2B5EF4-FFF2-40B4-BE49-F238E27FC236}">
                <a16:creationId xmlns:a16="http://schemas.microsoft.com/office/drawing/2014/main" id="{04112403-C0BF-4665-9B7F-4A108614FA75}"/>
              </a:ext>
            </a:extLst>
          </p:cNvPr>
          <p:cNvPicPr>
            <a:picLocks noChangeAspect="1"/>
          </p:cNvPicPr>
          <p:nvPr/>
        </p:nvPicPr>
        <p:blipFill>
          <a:blip r:embed="rId4"/>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1404367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547A0-5854-80FF-45F4-017211DA2F35}"/>
              </a:ext>
            </a:extLst>
          </p:cNvPr>
          <p:cNvPicPr>
            <a:picLocks noChangeAspect="1"/>
          </p:cNvPicPr>
          <p:nvPr/>
        </p:nvPicPr>
        <p:blipFill>
          <a:blip r:embed="rId2"/>
          <a:stretch>
            <a:fillRect/>
          </a:stretch>
        </p:blipFill>
        <p:spPr>
          <a:xfrm>
            <a:off x="63236" y="0"/>
            <a:ext cx="12051003" cy="6858000"/>
          </a:xfrm>
          <a:prstGeom prst="rect">
            <a:avLst/>
          </a:prstGeom>
        </p:spPr>
      </p:pic>
      <p:sp>
        <p:nvSpPr>
          <p:cNvPr id="2" name="TextBox 1">
            <a:extLst>
              <a:ext uri="{FF2B5EF4-FFF2-40B4-BE49-F238E27FC236}">
                <a16:creationId xmlns:a16="http://schemas.microsoft.com/office/drawing/2014/main" id="{6D6E20F5-50AC-6709-99E8-930FB116BC2D}"/>
              </a:ext>
            </a:extLst>
          </p:cNvPr>
          <p:cNvSpPr txBox="1"/>
          <p:nvPr/>
        </p:nvSpPr>
        <p:spPr>
          <a:xfrm>
            <a:off x="945160" y="2440753"/>
            <a:ext cx="10301680" cy="2923877"/>
          </a:xfrm>
          <a:prstGeom prst="rect">
            <a:avLst/>
          </a:prstGeom>
          <a:noFill/>
        </p:spPr>
        <p:txBody>
          <a:bodyPr wrap="square" rtlCol="0">
            <a:spAutoFit/>
          </a:bodyPr>
          <a:lstStyle/>
          <a:p>
            <a:pPr algn="ctr"/>
            <a:r>
              <a:rPr lang="ar-IQ"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الحل ومواجهة التحدي بسيط جدا وهو</a:t>
            </a:r>
          </a:p>
          <a:p>
            <a:pPr algn="ctr"/>
            <a:r>
              <a:rPr lang="ar-IQ"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a:t>
            </a:r>
            <a:r>
              <a:rPr lang="ar-IQ" sz="9600" b="1" dirty="0">
                <a:ln w="9525">
                  <a:solidFill>
                    <a:sysClr val="windowText" lastClr="000000"/>
                  </a:solidFill>
                  <a:prstDash val="solid"/>
                </a:ln>
                <a:solidFill>
                  <a:srgbClr val="FF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التعلم الرقمي المدمج </a:t>
            </a:r>
          </a:p>
          <a:p>
            <a:pPr algn="ctr"/>
            <a:r>
              <a:rPr lang="ar-IQ" sz="4400" b="1" dirty="0">
                <a:ln w="9525">
                  <a:solidFill>
                    <a:sysClr val="windowText" lastClr="000000"/>
                  </a:solidFill>
                  <a:prstDash val="solid"/>
                </a:ln>
                <a:solidFill>
                  <a:srgbClr val="00206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ولا من حل غيره مطلقا</a:t>
            </a:r>
            <a:endParaRPr lang="en-US" sz="4400" b="1" dirty="0">
              <a:ln w="9525">
                <a:solidFill>
                  <a:srgbClr val="C00000"/>
                </a:solidFill>
                <a:prstDash val="solid"/>
              </a:ln>
              <a:solidFill>
                <a:srgbClr val="FF0000"/>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05B51850-87AE-4038-90CE-6E49AA431AD5}"/>
              </a:ext>
            </a:extLst>
          </p:cNvPr>
          <p:cNvPicPr>
            <a:picLocks noChangeAspect="1"/>
          </p:cNvPicPr>
          <p:nvPr/>
        </p:nvPicPr>
        <p:blipFill>
          <a:blip r:embed="rId3"/>
          <a:stretch>
            <a:fillRect/>
          </a:stretch>
        </p:blipFill>
        <p:spPr>
          <a:xfrm>
            <a:off x="65314" y="91548"/>
            <a:ext cx="12045821" cy="1173428"/>
          </a:xfrm>
          <a:prstGeom prst="rect">
            <a:avLst/>
          </a:prstGeom>
          <a:ln w="28575">
            <a:solidFill>
              <a:schemeClr val="accent1"/>
            </a:solidFill>
          </a:ln>
        </p:spPr>
      </p:pic>
    </p:spTree>
    <p:extLst>
      <p:ext uri="{BB962C8B-B14F-4D97-AF65-F5344CB8AC3E}">
        <p14:creationId xmlns:p14="http://schemas.microsoft.com/office/powerpoint/2010/main" val="1641618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5189</TotalTime>
  <Words>4782</Words>
  <Application>Microsoft Office PowerPoint</Application>
  <PresentationFormat>Widescreen</PresentationFormat>
  <Paragraphs>339</Paragraphs>
  <Slides>76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76</vt:i4>
      </vt:variant>
    </vt:vector>
  </HeadingPairs>
  <TitlesOfParts>
    <vt:vector size="82" baseType="lpstr">
      <vt:lpstr>Arial</vt:lpstr>
      <vt:lpstr>Calibri</vt:lpstr>
      <vt:lpstr>Calibri Light</vt:lpstr>
      <vt:lpstr>Light</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Amer S. Elameer</dc:creator>
  <cp:lastModifiedBy>Amer S. Elameer</cp:lastModifiedBy>
  <cp:revision>98</cp:revision>
  <dcterms:created xsi:type="dcterms:W3CDTF">2025-11-28T04:22:41Z</dcterms:created>
  <dcterms:modified xsi:type="dcterms:W3CDTF">2025-12-05T10:05:26Z</dcterms:modified>
</cp:coreProperties>
</file>